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4272" r:id="rId1"/>
  </p:sldMasterIdLst>
  <p:notesMasterIdLst>
    <p:notesMasterId r:id="rId35"/>
  </p:notesMasterIdLst>
  <p:handoutMasterIdLst>
    <p:handoutMasterId r:id="rId36"/>
  </p:handoutMasterIdLst>
  <p:sldIdLst>
    <p:sldId id="256" r:id="rId2"/>
    <p:sldId id="403" r:id="rId3"/>
    <p:sldId id="433" r:id="rId4"/>
    <p:sldId id="426" r:id="rId5"/>
    <p:sldId id="427" r:id="rId6"/>
    <p:sldId id="428" r:id="rId7"/>
    <p:sldId id="429" r:id="rId8"/>
    <p:sldId id="431" r:id="rId9"/>
    <p:sldId id="430" r:id="rId10"/>
    <p:sldId id="436" r:id="rId11"/>
    <p:sldId id="437" r:id="rId12"/>
    <p:sldId id="432" r:id="rId13"/>
    <p:sldId id="438" r:id="rId14"/>
    <p:sldId id="439" r:id="rId15"/>
    <p:sldId id="440" r:id="rId16"/>
    <p:sldId id="441" r:id="rId17"/>
    <p:sldId id="442" r:id="rId18"/>
    <p:sldId id="365" r:id="rId19"/>
    <p:sldId id="443" r:id="rId20"/>
    <p:sldId id="444" r:id="rId21"/>
    <p:sldId id="445" r:id="rId22"/>
    <p:sldId id="446" r:id="rId23"/>
    <p:sldId id="447" r:id="rId24"/>
    <p:sldId id="448" r:id="rId25"/>
    <p:sldId id="449" r:id="rId26"/>
    <p:sldId id="450" r:id="rId27"/>
    <p:sldId id="451" r:id="rId28"/>
    <p:sldId id="452" r:id="rId29"/>
    <p:sldId id="453" r:id="rId30"/>
    <p:sldId id="454" r:id="rId31"/>
    <p:sldId id="455" r:id="rId32"/>
    <p:sldId id="456" r:id="rId33"/>
    <p:sldId id="434" r:id="rId34"/>
  </p:sldIdLst>
  <p:sldSz cx="9144000" cy="6858000" type="screen4x3"/>
  <p:notesSz cx="7019925" cy="93059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1">
          <p15:clr>
            <a:srgbClr val="A4A3A4"/>
          </p15:clr>
        </p15:guide>
        <p15:guide id="2" pos="221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050"/>
    <a:srgbClr val="99FF66"/>
    <a:srgbClr val="FFFF66"/>
    <a:srgbClr val="00CC00"/>
    <a:srgbClr val="009900"/>
    <a:srgbClr val="000000"/>
    <a:srgbClr val="FFFF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800" autoAdjust="0"/>
    <p:restoredTop sz="85510" autoAdjust="0"/>
  </p:normalViewPr>
  <p:slideViewPr>
    <p:cSldViewPr>
      <p:cViewPr>
        <p:scale>
          <a:sx n="83" d="100"/>
          <a:sy n="83" d="100"/>
        </p:scale>
        <p:origin x="2580" y="3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7920"/>
    </p:cViewPr>
  </p:sorterViewPr>
  <p:notesViewPr>
    <p:cSldViewPr>
      <p:cViewPr varScale="1">
        <p:scale>
          <a:sx n="54" d="100"/>
          <a:sy n="54" d="100"/>
        </p:scale>
        <p:origin x="-1212" y="-84"/>
      </p:cViewPr>
      <p:guideLst>
        <p:guide orient="horz" pos="2931"/>
        <p:guide pos="221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41650" cy="461963"/>
          </a:xfrm>
          <a:prstGeom prst="rect">
            <a:avLst/>
          </a:prstGeom>
          <a:noFill/>
          <a:ln w="9525">
            <a:noFill/>
            <a:miter lim="800000"/>
            <a:headEnd/>
            <a:tailEnd/>
          </a:ln>
          <a:effectLst/>
        </p:spPr>
        <p:txBody>
          <a:bodyPr vert="horz" wrap="square" lIns="93909" tIns="46954" rIns="93909" bIns="46954" numCol="1" anchor="t" anchorCtr="0" compatLnSpc="1">
            <a:prstTxWarp prst="textNoShape">
              <a:avLst/>
            </a:prstTxWarp>
          </a:bodyPr>
          <a:lstStyle>
            <a:lvl1pPr defTabSz="939800" eaLnBrk="0" hangingPunct="0">
              <a:defRPr sz="1200">
                <a:latin typeface="Times New Roman" pitchFamily="18" charset="0"/>
              </a:defRPr>
            </a:lvl1pPr>
          </a:lstStyle>
          <a:p>
            <a:pPr>
              <a:defRPr/>
            </a:pPr>
            <a:endParaRPr lang="en-US"/>
          </a:p>
        </p:txBody>
      </p:sp>
      <p:sp>
        <p:nvSpPr>
          <p:cNvPr id="3075" name="Rectangle 3"/>
          <p:cNvSpPr>
            <a:spLocks noGrp="1" noChangeArrowheads="1"/>
          </p:cNvSpPr>
          <p:nvPr>
            <p:ph type="dt" sz="quarter" idx="1"/>
          </p:nvPr>
        </p:nvSpPr>
        <p:spPr bwMode="auto">
          <a:xfrm>
            <a:off x="3978275" y="0"/>
            <a:ext cx="3041650" cy="461963"/>
          </a:xfrm>
          <a:prstGeom prst="rect">
            <a:avLst/>
          </a:prstGeom>
          <a:noFill/>
          <a:ln w="9525">
            <a:noFill/>
            <a:miter lim="800000"/>
            <a:headEnd/>
            <a:tailEnd/>
          </a:ln>
          <a:effectLst/>
        </p:spPr>
        <p:txBody>
          <a:bodyPr vert="horz" wrap="square" lIns="93909" tIns="46954" rIns="93909" bIns="46954" numCol="1" anchor="t" anchorCtr="0" compatLnSpc="1">
            <a:prstTxWarp prst="textNoShape">
              <a:avLst/>
            </a:prstTxWarp>
          </a:bodyPr>
          <a:lstStyle>
            <a:lvl1pPr algn="r" defTabSz="939800" eaLnBrk="0" hangingPunct="0">
              <a:defRPr sz="1200">
                <a:latin typeface="Times New Roman" pitchFamily="18" charset="0"/>
              </a:defRPr>
            </a:lvl1pPr>
          </a:lstStyle>
          <a:p>
            <a:pPr>
              <a:defRPr/>
            </a:pPr>
            <a:endParaRPr lang="en-US"/>
          </a:p>
        </p:txBody>
      </p:sp>
      <p:sp>
        <p:nvSpPr>
          <p:cNvPr id="3076" name="Rectangle 4"/>
          <p:cNvSpPr>
            <a:spLocks noGrp="1" noChangeArrowheads="1"/>
          </p:cNvSpPr>
          <p:nvPr>
            <p:ph type="ftr" sz="quarter" idx="2"/>
          </p:nvPr>
        </p:nvSpPr>
        <p:spPr bwMode="auto">
          <a:xfrm>
            <a:off x="0" y="8864600"/>
            <a:ext cx="3041650" cy="461963"/>
          </a:xfrm>
          <a:prstGeom prst="rect">
            <a:avLst/>
          </a:prstGeom>
          <a:noFill/>
          <a:ln w="9525">
            <a:noFill/>
            <a:miter lim="800000"/>
            <a:headEnd/>
            <a:tailEnd/>
          </a:ln>
          <a:effectLst/>
        </p:spPr>
        <p:txBody>
          <a:bodyPr vert="horz" wrap="square" lIns="93909" tIns="46954" rIns="93909" bIns="46954" numCol="1" anchor="b" anchorCtr="0" compatLnSpc="1">
            <a:prstTxWarp prst="textNoShape">
              <a:avLst/>
            </a:prstTxWarp>
          </a:bodyPr>
          <a:lstStyle>
            <a:lvl1pPr defTabSz="939800" eaLnBrk="0" hangingPunct="0">
              <a:defRPr sz="1200">
                <a:latin typeface="Times New Roman" pitchFamily="18" charset="0"/>
              </a:defRPr>
            </a:lvl1pPr>
          </a:lstStyle>
          <a:p>
            <a:pPr>
              <a:defRPr/>
            </a:pPr>
            <a:endParaRPr lang="en-US"/>
          </a:p>
        </p:txBody>
      </p:sp>
      <p:sp>
        <p:nvSpPr>
          <p:cNvPr id="3077" name="Rectangle 5"/>
          <p:cNvSpPr>
            <a:spLocks noGrp="1" noChangeArrowheads="1"/>
          </p:cNvSpPr>
          <p:nvPr>
            <p:ph type="sldNum" sz="quarter" idx="3"/>
          </p:nvPr>
        </p:nvSpPr>
        <p:spPr bwMode="auto">
          <a:xfrm>
            <a:off x="3978275" y="8864600"/>
            <a:ext cx="3041650" cy="461963"/>
          </a:xfrm>
          <a:prstGeom prst="rect">
            <a:avLst/>
          </a:prstGeom>
          <a:noFill/>
          <a:ln w="9525">
            <a:noFill/>
            <a:miter lim="800000"/>
            <a:headEnd/>
            <a:tailEnd/>
          </a:ln>
          <a:effectLst/>
        </p:spPr>
        <p:txBody>
          <a:bodyPr vert="horz" wrap="square" lIns="93909" tIns="46954" rIns="93909" bIns="46954" numCol="1" anchor="b" anchorCtr="0" compatLnSpc="1">
            <a:prstTxWarp prst="textNoShape">
              <a:avLst/>
            </a:prstTxWarp>
          </a:bodyPr>
          <a:lstStyle>
            <a:lvl1pPr algn="r" defTabSz="939800" eaLnBrk="0" hangingPunct="0">
              <a:defRPr sz="1200">
                <a:latin typeface="Times New Roman" pitchFamily="18" charset="0"/>
              </a:defRPr>
            </a:lvl1pPr>
          </a:lstStyle>
          <a:p>
            <a:pPr>
              <a:defRPr/>
            </a:pPr>
            <a:fld id="{42D215C4-5DDC-40A8-A27B-123D32DCC457}" type="slidenum">
              <a:rPr lang="en-US"/>
              <a:pPr>
                <a:defRPr/>
              </a:pPr>
              <a:t>‹#›</a:t>
            </a:fld>
            <a:endParaRPr lang="en-US"/>
          </a:p>
        </p:txBody>
      </p:sp>
    </p:spTree>
    <p:extLst>
      <p:ext uri="{BB962C8B-B14F-4D97-AF65-F5344CB8AC3E}">
        <p14:creationId xmlns:p14="http://schemas.microsoft.com/office/powerpoint/2010/main" val="228068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41650" cy="465138"/>
          </a:xfrm>
          <a:prstGeom prst="rect">
            <a:avLst/>
          </a:prstGeom>
          <a:noFill/>
          <a:ln w="9525">
            <a:noFill/>
            <a:miter lim="800000"/>
            <a:headEnd/>
            <a:tailEnd/>
          </a:ln>
          <a:effectLst/>
        </p:spPr>
        <p:txBody>
          <a:bodyPr vert="horz" wrap="square" lIns="93909" tIns="46954" rIns="93909" bIns="46954" numCol="1" anchor="t" anchorCtr="0" compatLnSpc="1">
            <a:prstTxWarp prst="textNoShape">
              <a:avLst/>
            </a:prstTxWarp>
          </a:bodyPr>
          <a:lstStyle>
            <a:lvl1pPr defTabSz="939800" eaLnBrk="0" hangingPunct="0">
              <a:defRPr sz="1200">
                <a:latin typeface="Times New Roman" pitchFamily="18" charset="0"/>
              </a:defRPr>
            </a:lvl1pPr>
          </a:lstStyle>
          <a:p>
            <a:pPr>
              <a:defRPr/>
            </a:pPr>
            <a:endParaRPr lang="en-US"/>
          </a:p>
        </p:txBody>
      </p:sp>
      <p:sp>
        <p:nvSpPr>
          <p:cNvPr id="4099" name="Rectangle 3"/>
          <p:cNvSpPr>
            <a:spLocks noGrp="1" noChangeArrowheads="1"/>
          </p:cNvSpPr>
          <p:nvPr>
            <p:ph type="dt" idx="1"/>
          </p:nvPr>
        </p:nvSpPr>
        <p:spPr bwMode="auto">
          <a:xfrm>
            <a:off x="3978275" y="0"/>
            <a:ext cx="3041650" cy="465138"/>
          </a:xfrm>
          <a:prstGeom prst="rect">
            <a:avLst/>
          </a:prstGeom>
          <a:noFill/>
          <a:ln w="9525">
            <a:noFill/>
            <a:miter lim="800000"/>
            <a:headEnd/>
            <a:tailEnd/>
          </a:ln>
          <a:effectLst/>
        </p:spPr>
        <p:txBody>
          <a:bodyPr vert="horz" wrap="square" lIns="93909" tIns="46954" rIns="93909" bIns="46954" numCol="1" anchor="t" anchorCtr="0" compatLnSpc="1">
            <a:prstTxWarp prst="textNoShape">
              <a:avLst/>
            </a:prstTxWarp>
          </a:bodyPr>
          <a:lstStyle>
            <a:lvl1pPr algn="r" defTabSz="939800" eaLnBrk="0" hangingPunct="0">
              <a:defRPr sz="1200">
                <a:latin typeface="Times New Roman" pitchFamily="18" charset="0"/>
              </a:defRPr>
            </a:lvl1pPr>
          </a:lstStyle>
          <a:p>
            <a:pPr>
              <a:defRPr/>
            </a:pPr>
            <a:endParaRPr lang="en-US"/>
          </a:p>
        </p:txBody>
      </p:sp>
      <p:sp>
        <p:nvSpPr>
          <p:cNvPr id="18436" name="Rectangle 4"/>
          <p:cNvSpPr>
            <a:spLocks noGrp="1" noRot="1" noChangeAspect="1" noChangeArrowheads="1" noTextEdit="1"/>
          </p:cNvSpPr>
          <p:nvPr>
            <p:ph type="sldImg" idx="2"/>
          </p:nvPr>
        </p:nvSpPr>
        <p:spPr bwMode="auto">
          <a:xfrm>
            <a:off x="1184275" y="698500"/>
            <a:ext cx="4652963" cy="3489325"/>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36625" y="4421188"/>
            <a:ext cx="5146675" cy="4186237"/>
          </a:xfrm>
          <a:prstGeom prst="rect">
            <a:avLst/>
          </a:prstGeom>
          <a:noFill/>
          <a:ln w="9525">
            <a:noFill/>
            <a:miter lim="800000"/>
            <a:headEnd/>
            <a:tailEnd/>
          </a:ln>
          <a:effectLst/>
        </p:spPr>
        <p:txBody>
          <a:bodyPr vert="horz" wrap="square" lIns="93909" tIns="46954" rIns="93909" bIns="46954"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0" y="8840788"/>
            <a:ext cx="3041650" cy="465137"/>
          </a:xfrm>
          <a:prstGeom prst="rect">
            <a:avLst/>
          </a:prstGeom>
          <a:noFill/>
          <a:ln w="9525">
            <a:noFill/>
            <a:miter lim="800000"/>
            <a:headEnd/>
            <a:tailEnd/>
          </a:ln>
          <a:effectLst/>
        </p:spPr>
        <p:txBody>
          <a:bodyPr vert="horz" wrap="square" lIns="93909" tIns="46954" rIns="93909" bIns="46954" numCol="1" anchor="b" anchorCtr="0" compatLnSpc="1">
            <a:prstTxWarp prst="textNoShape">
              <a:avLst/>
            </a:prstTxWarp>
          </a:bodyPr>
          <a:lstStyle>
            <a:lvl1pPr defTabSz="939800" eaLnBrk="0" hangingPunct="0">
              <a:defRPr sz="1200">
                <a:latin typeface="Times New Roman" pitchFamily="18" charset="0"/>
              </a:defRPr>
            </a:lvl1pPr>
          </a:lstStyle>
          <a:p>
            <a:pPr>
              <a:defRPr/>
            </a:pPr>
            <a:endParaRPr lang="en-US"/>
          </a:p>
        </p:txBody>
      </p:sp>
      <p:sp>
        <p:nvSpPr>
          <p:cNvPr id="4103" name="Rectangle 7"/>
          <p:cNvSpPr>
            <a:spLocks noGrp="1" noChangeArrowheads="1"/>
          </p:cNvSpPr>
          <p:nvPr>
            <p:ph type="sldNum" sz="quarter" idx="5"/>
          </p:nvPr>
        </p:nvSpPr>
        <p:spPr bwMode="auto">
          <a:xfrm>
            <a:off x="3978275" y="8840788"/>
            <a:ext cx="3041650" cy="465137"/>
          </a:xfrm>
          <a:prstGeom prst="rect">
            <a:avLst/>
          </a:prstGeom>
          <a:noFill/>
          <a:ln w="9525">
            <a:noFill/>
            <a:miter lim="800000"/>
            <a:headEnd/>
            <a:tailEnd/>
          </a:ln>
          <a:effectLst/>
        </p:spPr>
        <p:txBody>
          <a:bodyPr vert="horz" wrap="square" lIns="93909" tIns="46954" rIns="93909" bIns="46954" numCol="1" anchor="b" anchorCtr="0" compatLnSpc="1">
            <a:prstTxWarp prst="textNoShape">
              <a:avLst/>
            </a:prstTxWarp>
          </a:bodyPr>
          <a:lstStyle>
            <a:lvl1pPr algn="r" defTabSz="939800" eaLnBrk="0" hangingPunct="0">
              <a:defRPr sz="1200">
                <a:latin typeface="Times New Roman" pitchFamily="18" charset="0"/>
              </a:defRPr>
            </a:lvl1pPr>
          </a:lstStyle>
          <a:p>
            <a:pPr>
              <a:defRPr/>
            </a:pPr>
            <a:fld id="{391072DF-612A-4BA0-BF98-B67B3E72767D}" type="slidenum">
              <a:rPr lang="en-US"/>
              <a:pPr>
                <a:defRPr/>
              </a:pPr>
              <a:t>‹#›</a:t>
            </a:fld>
            <a:endParaRPr lang="en-US"/>
          </a:p>
        </p:txBody>
      </p:sp>
    </p:spTree>
    <p:extLst>
      <p:ext uri="{BB962C8B-B14F-4D97-AF65-F5344CB8AC3E}">
        <p14:creationId xmlns:p14="http://schemas.microsoft.com/office/powerpoint/2010/main" val="378659395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7"/>
          <p:cNvSpPr>
            <a:spLocks noGrp="1" noChangeArrowheads="1"/>
          </p:cNvSpPr>
          <p:nvPr>
            <p:ph type="sldNum" sz="quarter" idx="5"/>
          </p:nvPr>
        </p:nvSpPr>
        <p:spPr>
          <a:noFill/>
        </p:spPr>
        <p:txBody>
          <a:bodyPr/>
          <a:lstStyle/>
          <a:p>
            <a:fld id="{402AE8D2-59D6-4A20-8762-42D9B7D09F93}" type="slidenum">
              <a:rPr lang="en-US" smtClean="0"/>
              <a:pPr/>
              <a:t>1</a:t>
            </a:fld>
            <a:endParaRPr lang="en-US"/>
          </a:p>
        </p:txBody>
      </p:sp>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a:noFill/>
          <a:ln/>
        </p:spPr>
        <p:txBody>
          <a:bodyPr/>
          <a:lstStyle/>
          <a:p>
            <a:pPr marL="228600" indent="-228600" eaLnBrk="1" hangingPunct="1"/>
            <a:r>
              <a:rPr lang="en-US" dirty="0">
                <a:latin typeface="Arial" charset="0"/>
              </a:rPr>
              <a:t> </a:t>
            </a:r>
            <a:endParaRPr lang="en-US" dirty="0">
              <a:cs typeface="Times New Roman" pitchFamily="18" charset="0"/>
            </a:endParaRPr>
          </a:p>
        </p:txBody>
      </p:sp>
    </p:spTree>
    <p:extLst>
      <p:ext uri="{BB962C8B-B14F-4D97-AF65-F5344CB8AC3E}">
        <p14:creationId xmlns:p14="http://schemas.microsoft.com/office/powerpoint/2010/main" val="18618063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3" name="Rectangle 7"/>
          <p:cNvSpPr>
            <a:spLocks noGrp="1" noChangeArrowheads="1"/>
          </p:cNvSpPr>
          <p:nvPr>
            <p:ph type="sldNum" sz="quarter" idx="5"/>
          </p:nvPr>
        </p:nvSpPr>
        <p:spPr>
          <a:noFill/>
        </p:spPr>
        <p:txBody>
          <a:bodyPr/>
          <a:lstStyle/>
          <a:p>
            <a:fld id="{6A1C0740-D68D-4D2E-A768-66D3785AABC7}" type="slidenum">
              <a:rPr lang="en-US" smtClean="0"/>
              <a:pPr/>
              <a:t>10</a:t>
            </a:fld>
            <a:endParaRPr lang="en-US"/>
          </a:p>
        </p:txBody>
      </p:sp>
      <p:sp>
        <p:nvSpPr>
          <p:cNvPr id="269314" name="Rectangle 2"/>
          <p:cNvSpPr>
            <a:spLocks noGrp="1" noRot="1" noChangeAspect="1" noChangeArrowheads="1" noTextEdit="1"/>
          </p:cNvSpPr>
          <p:nvPr>
            <p:ph type="sldImg"/>
          </p:nvPr>
        </p:nvSpPr>
        <p:spPr>
          <a:ln/>
        </p:spPr>
      </p:sp>
      <p:sp>
        <p:nvSpPr>
          <p:cNvPr id="269315" name="Rectangle 3"/>
          <p:cNvSpPr>
            <a:spLocks noGrp="1" noChangeArrowheads="1"/>
          </p:cNvSpPr>
          <p:nvPr>
            <p:ph type="body" idx="1"/>
          </p:nvPr>
        </p:nvSpPr>
        <p:spPr>
          <a:noFill/>
          <a:ln/>
        </p:spPr>
        <p:txBody>
          <a:bodyPr/>
          <a:lstStyle/>
          <a:p>
            <a:pPr eaLnBrk="1" hangingPunct="1"/>
            <a:endParaRPr lang="en-US" b="1" i="1" dirty="0"/>
          </a:p>
        </p:txBody>
      </p:sp>
    </p:spTree>
    <p:extLst>
      <p:ext uri="{BB962C8B-B14F-4D97-AF65-F5344CB8AC3E}">
        <p14:creationId xmlns:p14="http://schemas.microsoft.com/office/powerpoint/2010/main" val="3419299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3" name="Rectangle 7"/>
          <p:cNvSpPr>
            <a:spLocks noGrp="1" noChangeArrowheads="1"/>
          </p:cNvSpPr>
          <p:nvPr>
            <p:ph type="sldNum" sz="quarter" idx="5"/>
          </p:nvPr>
        </p:nvSpPr>
        <p:spPr>
          <a:noFill/>
        </p:spPr>
        <p:txBody>
          <a:bodyPr/>
          <a:lstStyle/>
          <a:p>
            <a:fld id="{6A1C0740-D68D-4D2E-A768-66D3785AABC7}" type="slidenum">
              <a:rPr lang="en-US" smtClean="0"/>
              <a:pPr/>
              <a:t>11</a:t>
            </a:fld>
            <a:endParaRPr lang="en-US"/>
          </a:p>
        </p:txBody>
      </p:sp>
      <p:sp>
        <p:nvSpPr>
          <p:cNvPr id="269314" name="Rectangle 2"/>
          <p:cNvSpPr>
            <a:spLocks noGrp="1" noRot="1" noChangeAspect="1" noChangeArrowheads="1" noTextEdit="1"/>
          </p:cNvSpPr>
          <p:nvPr>
            <p:ph type="sldImg"/>
          </p:nvPr>
        </p:nvSpPr>
        <p:spPr>
          <a:ln/>
        </p:spPr>
      </p:sp>
      <p:sp>
        <p:nvSpPr>
          <p:cNvPr id="269315" name="Rectangle 3"/>
          <p:cNvSpPr>
            <a:spLocks noGrp="1" noChangeArrowheads="1"/>
          </p:cNvSpPr>
          <p:nvPr>
            <p:ph type="body" idx="1"/>
          </p:nvPr>
        </p:nvSpPr>
        <p:spPr>
          <a:noFill/>
          <a:ln/>
        </p:spPr>
        <p:txBody>
          <a:bodyPr/>
          <a:lstStyle/>
          <a:p>
            <a:pPr eaLnBrk="1" hangingPunct="1"/>
            <a:endParaRPr lang="en-US" b="1" i="1" dirty="0"/>
          </a:p>
        </p:txBody>
      </p:sp>
    </p:spTree>
    <p:extLst>
      <p:ext uri="{BB962C8B-B14F-4D97-AF65-F5344CB8AC3E}">
        <p14:creationId xmlns:p14="http://schemas.microsoft.com/office/powerpoint/2010/main" val="38287663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3" name="Rectangle 7"/>
          <p:cNvSpPr>
            <a:spLocks noGrp="1" noChangeArrowheads="1"/>
          </p:cNvSpPr>
          <p:nvPr>
            <p:ph type="sldNum" sz="quarter" idx="5"/>
          </p:nvPr>
        </p:nvSpPr>
        <p:spPr>
          <a:noFill/>
        </p:spPr>
        <p:txBody>
          <a:bodyPr/>
          <a:lstStyle/>
          <a:p>
            <a:fld id="{6A1C0740-D68D-4D2E-A768-66D3785AABC7}" type="slidenum">
              <a:rPr lang="en-US" smtClean="0"/>
              <a:pPr/>
              <a:t>12</a:t>
            </a:fld>
            <a:endParaRPr lang="en-US"/>
          </a:p>
        </p:txBody>
      </p:sp>
      <p:sp>
        <p:nvSpPr>
          <p:cNvPr id="269314" name="Rectangle 2"/>
          <p:cNvSpPr>
            <a:spLocks noGrp="1" noRot="1" noChangeAspect="1" noChangeArrowheads="1" noTextEdit="1"/>
          </p:cNvSpPr>
          <p:nvPr>
            <p:ph type="sldImg"/>
          </p:nvPr>
        </p:nvSpPr>
        <p:spPr>
          <a:ln/>
        </p:spPr>
      </p:sp>
      <p:sp>
        <p:nvSpPr>
          <p:cNvPr id="269315" name="Rectangle 3"/>
          <p:cNvSpPr>
            <a:spLocks noGrp="1" noChangeArrowheads="1"/>
          </p:cNvSpPr>
          <p:nvPr>
            <p:ph type="body" idx="1"/>
          </p:nvPr>
        </p:nvSpPr>
        <p:spPr>
          <a:noFill/>
          <a:ln/>
        </p:spPr>
        <p:txBody>
          <a:bodyPr/>
          <a:lstStyle/>
          <a:p>
            <a:pPr eaLnBrk="1" hangingPunct="1"/>
            <a:endParaRPr lang="en-US" b="1" i="1" dirty="0"/>
          </a:p>
        </p:txBody>
      </p:sp>
    </p:spTree>
    <p:extLst>
      <p:ext uri="{BB962C8B-B14F-4D97-AF65-F5344CB8AC3E}">
        <p14:creationId xmlns:p14="http://schemas.microsoft.com/office/powerpoint/2010/main" val="40894551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3" name="Rectangle 7"/>
          <p:cNvSpPr>
            <a:spLocks noGrp="1" noChangeArrowheads="1"/>
          </p:cNvSpPr>
          <p:nvPr>
            <p:ph type="sldNum" sz="quarter" idx="5"/>
          </p:nvPr>
        </p:nvSpPr>
        <p:spPr>
          <a:noFill/>
        </p:spPr>
        <p:txBody>
          <a:bodyPr/>
          <a:lstStyle/>
          <a:p>
            <a:fld id="{6A1C0740-D68D-4D2E-A768-66D3785AABC7}" type="slidenum">
              <a:rPr lang="en-US" smtClean="0"/>
              <a:pPr/>
              <a:t>13</a:t>
            </a:fld>
            <a:endParaRPr lang="en-US"/>
          </a:p>
        </p:txBody>
      </p:sp>
      <p:sp>
        <p:nvSpPr>
          <p:cNvPr id="269314" name="Rectangle 2"/>
          <p:cNvSpPr>
            <a:spLocks noGrp="1" noRot="1" noChangeAspect="1" noChangeArrowheads="1" noTextEdit="1"/>
          </p:cNvSpPr>
          <p:nvPr>
            <p:ph type="sldImg"/>
          </p:nvPr>
        </p:nvSpPr>
        <p:spPr>
          <a:ln/>
        </p:spPr>
      </p:sp>
      <p:sp>
        <p:nvSpPr>
          <p:cNvPr id="269315" name="Rectangle 3"/>
          <p:cNvSpPr>
            <a:spLocks noGrp="1" noChangeArrowheads="1"/>
          </p:cNvSpPr>
          <p:nvPr>
            <p:ph type="body" idx="1"/>
          </p:nvPr>
        </p:nvSpPr>
        <p:spPr>
          <a:noFill/>
          <a:ln/>
        </p:spPr>
        <p:txBody>
          <a:bodyPr/>
          <a:lstStyle/>
          <a:p>
            <a:pPr eaLnBrk="1" hangingPunct="1"/>
            <a:endParaRPr lang="en-US" b="1" i="1" dirty="0"/>
          </a:p>
        </p:txBody>
      </p:sp>
    </p:spTree>
    <p:extLst>
      <p:ext uri="{BB962C8B-B14F-4D97-AF65-F5344CB8AC3E}">
        <p14:creationId xmlns:p14="http://schemas.microsoft.com/office/powerpoint/2010/main" val="21455286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3" name="Rectangle 7"/>
          <p:cNvSpPr>
            <a:spLocks noGrp="1" noChangeArrowheads="1"/>
          </p:cNvSpPr>
          <p:nvPr>
            <p:ph type="sldNum" sz="quarter" idx="5"/>
          </p:nvPr>
        </p:nvSpPr>
        <p:spPr>
          <a:noFill/>
        </p:spPr>
        <p:txBody>
          <a:bodyPr/>
          <a:lstStyle/>
          <a:p>
            <a:fld id="{6A1C0740-D68D-4D2E-A768-66D3785AABC7}" type="slidenum">
              <a:rPr lang="en-US" smtClean="0"/>
              <a:pPr/>
              <a:t>14</a:t>
            </a:fld>
            <a:endParaRPr lang="en-US"/>
          </a:p>
        </p:txBody>
      </p:sp>
      <p:sp>
        <p:nvSpPr>
          <p:cNvPr id="269314" name="Rectangle 2"/>
          <p:cNvSpPr>
            <a:spLocks noGrp="1" noRot="1" noChangeAspect="1" noChangeArrowheads="1" noTextEdit="1"/>
          </p:cNvSpPr>
          <p:nvPr>
            <p:ph type="sldImg"/>
          </p:nvPr>
        </p:nvSpPr>
        <p:spPr>
          <a:ln/>
        </p:spPr>
      </p:sp>
      <p:sp>
        <p:nvSpPr>
          <p:cNvPr id="269315" name="Rectangle 3"/>
          <p:cNvSpPr>
            <a:spLocks noGrp="1" noChangeArrowheads="1"/>
          </p:cNvSpPr>
          <p:nvPr>
            <p:ph type="body" idx="1"/>
          </p:nvPr>
        </p:nvSpPr>
        <p:spPr>
          <a:noFill/>
          <a:ln/>
        </p:spPr>
        <p:txBody>
          <a:bodyPr/>
          <a:lstStyle/>
          <a:p>
            <a:pPr eaLnBrk="1" hangingPunct="1"/>
            <a:endParaRPr lang="en-US" b="1" i="1" dirty="0"/>
          </a:p>
        </p:txBody>
      </p:sp>
    </p:spTree>
    <p:extLst>
      <p:ext uri="{BB962C8B-B14F-4D97-AF65-F5344CB8AC3E}">
        <p14:creationId xmlns:p14="http://schemas.microsoft.com/office/powerpoint/2010/main" val="9379940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3" name="Rectangle 7"/>
          <p:cNvSpPr>
            <a:spLocks noGrp="1" noChangeArrowheads="1"/>
          </p:cNvSpPr>
          <p:nvPr>
            <p:ph type="sldNum" sz="quarter" idx="5"/>
          </p:nvPr>
        </p:nvSpPr>
        <p:spPr>
          <a:noFill/>
        </p:spPr>
        <p:txBody>
          <a:bodyPr/>
          <a:lstStyle/>
          <a:p>
            <a:fld id="{6A1C0740-D68D-4D2E-A768-66D3785AABC7}" type="slidenum">
              <a:rPr lang="en-US" smtClean="0"/>
              <a:pPr/>
              <a:t>15</a:t>
            </a:fld>
            <a:endParaRPr lang="en-US"/>
          </a:p>
        </p:txBody>
      </p:sp>
      <p:sp>
        <p:nvSpPr>
          <p:cNvPr id="269314" name="Rectangle 2"/>
          <p:cNvSpPr>
            <a:spLocks noGrp="1" noRot="1" noChangeAspect="1" noChangeArrowheads="1" noTextEdit="1"/>
          </p:cNvSpPr>
          <p:nvPr>
            <p:ph type="sldImg"/>
          </p:nvPr>
        </p:nvSpPr>
        <p:spPr>
          <a:ln/>
        </p:spPr>
      </p:sp>
      <p:sp>
        <p:nvSpPr>
          <p:cNvPr id="269315" name="Rectangle 3"/>
          <p:cNvSpPr>
            <a:spLocks noGrp="1" noChangeArrowheads="1"/>
          </p:cNvSpPr>
          <p:nvPr>
            <p:ph type="body" idx="1"/>
          </p:nvPr>
        </p:nvSpPr>
        <p:spPr>
          <a:noFill/>
          <a:ln/>
        </p:spPr>
        <p:txBody>
          <a:bodyPr/>
          <a:lstStyle/>
          <a:p>
            <a:pPr eaLnBrk="1" hangingPunct="1"/>
            <a:endParaRPr lang="en-US" b="1" i="1" dirty="0"/>
          </a:p>
        </p:txBody>
      </p:sp>
    </p:spTree>
    <p:extLst>
      <p:ext uri="{BB962C8B-B14F-4D97-AF65-F5344CB8AC3E}">
        <p14:creationId xmlns:p14="http://schemas.microsoft.com/office/powerpoint/2010/main" val="277390642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9185" name="Rectangle 7"/>
          <p:cNvSpPr>
            <a:spLocks noGrp="1" noChangeArrowheads="1"/>
          </p:cNvSpPr>
          <p:nvPr>
            <p:ph type="sldNum" sz="quarter" idx="5"/>
          </p:nvPr>
        </p:nvSpPr>
        <p:spPr>
          <a:noFill/>
        </p:spPr>
        <p:txBody>
          <a:bodyPr/>
          <a:lstStyle/>
          <a:p>
            <a:fld id="{271554C7-8B71-4081-BADC-9C112DABC844}" type="slidenum">
              <a:rPr lang="en-US" smtClean="0"/>
              <a:pPr/>
              <a:t>16</a:t>
            </a:fld>
            <a:endParaRPr lang="en-US"/>
          </a:p>
        </p:txBody>
      </p:sp>
      <p:sp>
        <p:nvSpPr>
          <p:cNvPr id="349186" name="Rectangle 2"/>
          <p:cNvSpPr>
            <a:spLocks noGrp="1" noRot="1" noChangeAspect="1" noChangeArrowheads="1" noTextEdit="1"/>
          </p:cNvSpPr>
          <p:nvPr>
            <p:ph type="sldImg"/>
          </p:nvPr>
        </p:nvSpPr>
        <p:spPr>
          <a:ln/>
        </p:spPr>
      </p:sp>
      <p:sp>
        <p:nvSpPr>
          <p:cNvPr id="349187" name="Rectangle 3"/>
          <p:cNvSpPr>
            <a:spLocks noGrp="1" noChangeArrowheads="1"/>
          </p:cNvSpPr>
          <p:nvPr>
            <p:ph type="body" idx="1"/>
          </p:nvPr>
        </p:nvSpPr>
        <p:spPr>
          <a:xfrm>
            <a:off x="936625" y="4419600"/>
            <a:ext cx="5146675" cy="4187825"/>
          </a:xfrm>
          <a:noFill/>
          <a:ln/>
        </p:spPr>
        <p:txBody>
          <a:bodyPr/>
          <a:lstStyle/>
          <a:p>
            <a:pPr eaLnBrk="1" hangingPunct="1"/>
            <a:r>
              <a:rPr lang="en-US" b="1" i="1" dirty="0"/>
              <a:t>You may use cake icing to raise blood glucose by placing on cheek. Never give juice to an unconscious student.</a:t>
            </a:r>
          </a:p>
        </p:txBody>
      </p:sp>
    </p:spTree>
    <p:extLst>
      <p:ext uri="{BB962C8B-B14F-4D97-AF65-F5344CB8AC3E}">
        <p14:creationId xmlns:p14="http://schemas.microsoft.com/office/powerpoint/2010/main" val="35667552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9185" name="Rectangle 7"/>
          <p:cNvSpPr>
            <a:spLocks noGrp="1" noChangeArrowheads="1"/>
          </p:cNvSpPr>
          <p:nvPr>
            <p:ph type="sldNum" sz="quarter" idx="5"/>
          </p:nvPr>
        </p:nvSpPr>
        <p:spPr>
          <a:noFill/>
        </p:spPr>
        <p:txBody>
          <a:bodyPr/>
          <a:lstStyle/>
          <a:p>
            <a:fld id="{271554C7-8B71-4081-BADC-9C112DABC844}" type="slidenum">
              <a:rPr lang="en-US" smtClean="0"/>
              <a:pPr/>
              <a:t>17</a:t>
            </a:fld>
            <a:endParaRPr lang="en-US"/>
          </a:p>
        </p:txBody>
      </p:sp>
      <p:sp>
        <p:nvSpPr>
          <p:cNvPr id="349186" name="Rectangle 2"/>
          <p:cNvSpPr>
            <a:spLocks noGrp="1" noRot="1" noChangeAspect="1" noChangeArrowheads="1" noTextEdit="1"/>
          </p:cNvSpPr>
          <p:nvPr>
            <p:ph type="sldImg"/>
          </p:nvPr>
        </p:nvSpPr>
        <p:spPr>
          <a:ln/>
        </p:spPr>
      </p:sp>
      <p:sp>
        <p:nvSpPr>
          <p:cNvPr id="349187" name="Rectangle 3"/>
          <p:cNvSpPr>
            <a:spLocks noGrp="1" noChangeArrowheads="1"/>
          </p:cNvSpPr>
          <p:nvPr>
            <p:ph type="body" idx="1"/>
          </p:nvPr>
        </p:nvSpPr>
        <p:spPr>
          <a:xfrm>
            <a:off x="936625" y="4419600"/>
            <a:ext cx="5146675" cy="4187825"/>
          </a:xfrm>
          <a:noFill/>
          <a:ln/>
        </p:spPr>
        <p:txBody>
          <a:bodyPr/>
          <a:lstStyle/>
          <a:p>
            <a:pPr eaLnBrk="1" hangingPunct="1"/>
            <a:endParaRPr lang="en-US" b="1" i="1" dirty="0"/>
          </a:p>
        </p:txBody>
      </p:sp>
    </p:spTree>
    <p:extLst>
      <p:ext uri="{BB962C8B-B14F-4D97-AF65-F5344CB8AC3E}">
        <p14:creationId xmlns:p14="http://schemas.microsoft.com/office/powerpoint/2010/main" val="36166645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9185" name="Rectangle 7"/>
          <p:cNvSpPr>
            <a:spLocks noGrp="1" noChangeArrowheads="1"/>
          </p:cNvSpPr>
          <p:nvPr>
            <p:ph type="sldNum" sz="quarter" idx="5"/>
          </p:nvPr>
        </p:nvSpPr>
        <p:spPr>
          <a:noFill/>
        </p:spPr>
        <p:txBody>
          <a:bodyPr/>
          <a:lstStyle/>
          <a:p>
            <a:fld id="{271554C7-8B71-4081-BADC-9C112DABC844}" type="slidenum">
              <a:rPr lang="en-US" smtClean="0"/>
              <a:pPr/>
              <a:t>18</a:t>
            </a:fld>
            <a:endParaRPr lang="en-US"/>
          </a:p>
        </p:txBody>
      </p:sp>
      <p:sp>
        <p:nvSpPr>
          <p:cNvPr id="349186" name="Rectangle 2"/>
          <p:cNvSpPr>
            <a:spLocks noGrp="1" noRot="1" noChangeAspect="1" noChangeArrowheads="1" noTextEdit="1"/>
          </p:cNvSpPr>
          <p:nvPr>
            <p:ph type="sldImg"/>
          </p:nvPr>
        </p:nvSpPr>
        <p:spPr>
          <a:ln/>
        </p:spPr>
      </p:sp>
      <p:sp>
        <p:nvSpPr>
          <p:cNvPr id="349187" name="Rectangle 3"/>
          <p:cNvSpPr>
            <a:spLocks noGrp="1" noChangeArrowheads="1"/>
          </p:cNvSpPr>
          <p:nvPr>
            <p:ph type="body" idx="1"/>
          </p:nvPr>
        </p:nvSpPr>
        <p:spPr>
          <a:xfrm>
            <a:off x="936625" y="4419600"/>
            <a:ext cx="5146675" cy="4187825"/>
          </a:xfrm>
          <a:noFill/>
          <a:ln/>
        </p:spPr>
        <p:txBody>
          <a:bodyPr/>
          <a:lstStyle/>
          <a:p>
            <a:pPr eaLnBrk="1" hangingPunct="1"/>
            <a:endParaRPr lang="en-US" b="1" i="1"/>
          </a:p>
        </p:txBody>
      </p:sp>
    </p:spTree>
    <p:extLst>
      <p:ext uri="{BB962C8B-B14F-4D97-AF65-F5344CB8AC3E}">
        <p14:creationId xmlns:p14="http://schemas.microsoft.com/office/powerpoint/2010/main" val="28761979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9185" name="Rectangle 7"/>
          <p:cNvSpPr>
            <a:spLocks noGrp="1" noChangeArrowheads="1"/>
          </p:cNvSpPr>
          <p:nvPr>
            <p:ph type="sldNum" sz="quarter" idx="5"/>
          </p:nvPr>
        </p:nvSpPr>
        <p:spPr>
          <a:noFill/>
        </p:spPr>
        <p:txBody>
          <a:bodyPr/>
          <a:lstStyle/>
          <a:p>
            <a:fld id="{271554C7-8B71-4081-BADC-9C112DABC844}" type="slidenum">
              <a:rPr lang="en-US" smtClean="0"/>
              <a:pPr/>
              <a:t>19</a:t>
            </a:fld>
            <a:endParaRPr lang="en-US"/>
          </a:p>
        </p:txBody>
      </p:sp>
      <p:sp>
        <p:nvSpPr>
          <p:cNvPr id="349186" name="Rectangle 2"/>
          <p:cNvSpPr>
            <a:spLocks noGrp="1" noRot="1" noChangeAspect="1" noChangeArrowheads="1" noTextEdit="1"/>
          </p:cNvSpPr>
          <p:nvPr>
            <p:ph type="sldImg"/>
          </p:nvPr>
        </p:nvSpPr>
        <p:spPr>
          <a:ln/>
        </p:spPr>
      </p:sp>
      <p:sp>
        <p:nvSpPr>
          <p:cNvPr id="349187" name="Rectangle 3"/>
          <p:cNvSpPr>
            <a:spLocks noGrp="1" noChangeArrowheads="1"/>
          </p:cNvSpPr>
          <p:nvPr>
            <p:ph type="body" idx="1"/>
          </p:nvPr>
        </p:nvSpPr>
        <p:spPr>
          <a:xfrm>
            <a:off x="936625" y="4419600"/>
            <a:ext cx="5146675" cy="4187825"/>
          </a:xfrm>
          <a:noFill/>
          <a:ln/>
        </p:spPr>
        <p:txBody>
          <a:bodyPr/>
          <a:lstStyle/>
          <a:p>
            <a:pPr eaLnBrk="1" hangingPunct="1"/>
            <a:endParaRPr lang="en-US" b="1" i="1"/>
          </a:p>
        </p:txBody>
      </p:sp>
    </p:spTree>
    <p:extLst>
      <p:ext uri="{BB962C8B-B14F-4D97-AF65-F5344CB8AC3E}">
        <p14:creationId xmlns:p14="http://schemas.microsoft.com/office/powerpoint/2010/main" val="3733785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3" name="Rectangle 7"/>
          <p:cNvSpPr>
            <a:spLocks noGrp="1" noChangeArrowheads="1"/>
          </p:cNvSpPr>
          <p:nvPr>
            <p:ph type="sldNum" sz="quarter" idx="5"/>
          </p:nvPr>
        </p:nvSpPr>
        <p:spPr>
          <a:noFill/>
        </p:spPr>
        <p:txBody>
          <a:bodyPr/>
          <a:lstStyle/>
          <a:p>
            <a:fld id="{6A1C0740-D68D-4D2E-A768-66D3785AABC7}" type="slidenum">
              <a:rPr lang="en-US" smtClean="0"/>
              <a:pPr/>
              <a:t>2</a:t>
            </a:fld>
            <a:endParaRPr lang="en-US"/>
          </a:p>
        </p:txBody>
      </p:sp>
      <p:sp>
        <p:nvSpPr>
          <p:cNvPr id="269314" name="Rectangle 2"/>
          <p:cNvSpPr>
            <a:spLocks noGrp="1" noRot="1" noChangeAspect="1" noChangeArrowheads="1" noTextEdit="1"/>
          </p:cNvSpPr>
          <p:nvPr>
            <p:ph type="sldImg"/>
          </p:nvPr>
        </p:nvSpPr>
        <p:spPr>
          <a:ln/>
        </p:spPr>
      </p:sp>
      <p:sp>
        <p:nvSpPr>
          <p:cNvPr id="269315" name="Rectangle 3"/>
          <p:cNvSpPr>
            <a:spLocks noGrp="1" noChangeArrowheads="1"/>
          </p:cNvSpPr>
          <p:nvPr>
            <p:ph type="body" idx="1"/>
          </p:nvPr>
        </p:nvSpPr>
        <p:spPr>
          <a:noFill/>
          <a:ln/>
        </p:spPr>
        <p:txBody>
          <a:bodyPr/>
          <a:lstStyle/>
          <a:p>
            <a:pPr eaLnBrk="1" hangingPunct="1"/>
            <a:endParaRPr lang="en-US" b="1" i="1" dirty="0"/>
          </a:p>
        </p:txBody>
      </p:sp>
    </p:spTree>
    <p:extLst>
      <p:ext uri="{BB962C8B-B14F-4D97-AF65-F5344CB8AC3E}">
        <p14:creationId xmlns:p14="http://schemas.microsoft.com/office/powerpoint/2010/main" val="238514029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9185" name="Rectangle 7"/>
          <p:cNvSpPr>
            <a:spLocks noGrp="1" noChangeArrowheads="1"/>
          </p:cNvSpPr>
          <p:nvPr>
            <p:ph type="sldNum" sz="quarter" idx="5"/>
          </p:nvPr>
        </p:nvSpPr>
        <p:spPr>
          <a:noFill/>
        </p:spPr>
        <p:txBody>
          <a:bodyPr/>
          <a:lstStyle/>
          <a:p>
            <a:fld id="{271554C7-8B71-4081-BADC-9C112DABC844}" type="slidenum">
              <a:rPr lang="en-US" smtClean="0"/>
              <a:pPr/>
              <a:t>20</a:t>
            </a:fld>
            <a:endParaRPr lang="en-US"/>
          </a:p>
        </p:txBody>
      </p:sp>
      <p:sp>
        <p:nvSpPr>
          <p:cNvPr id="349186" name="Rectangle 2"/>
          <p:cNvSpPr>
            <a:spLocks noGrp="1" noRot="1" noChangeAspect="1" noChangeArrowheads="1" noTextEdit="1"/>
          </p:cNvSpPr>
          <p:nvPr>
            <p:ph type="sldImg"/>
          </p:nvPr>
        </p:nvSpPr>
        <p:spPr>
          <a:ln/>
        </p:spPr>
      </p:sp>
      <p:sp>
        <p:nvSpPr>
          <p:cNvPr id="349187" name="Rectangle 3"/>
          <p:cNvSpPr>
            <a:spLocks noGrp="1" noChangeArrowheads="1"/>
          </p:cNvSpPr>
          <p:nvPr>
            <p:ph type="body" idx="1"/>
          </p:nvPr>
        </p:nvSpPr>
        <p:spPr>
          <a:xfrm>
            <a:off x="936625" y="4419600"/>
            <a:ext cx="5146675" cy="4187825"/>
          </a:xfrm>
          <a:noFill/>
          <a:ln/>
        </p:spPr>
        <p:txBody>
          <a:bodyPr/>
          <a:lstStyle/>
          <a:p>
            <a:pPr eaLnBrk="1" hangingPunct="1"/>
            <a:endParaRPr lang="en-US" b="1" i="1"/>
          </a:p>
        </p:txBody>
      </p:sp>
    </p:spTree>
    <p:extLst>
      <p:ext uri="{BB962C8B-B14F-4D97-AF65-F5344CB8AC3E}">
        <p14:creationId xmlns:p14="http://schemas.microsoft.com/office/powerpoint/2010/main" val="119036509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9185" name="Rectangle 7"/>
          <p:cNvSpPr>
            <a:spLocks noGrp="1" noChangeArrowheads="1"/>
          </p:cNvSpPr>
          <p:nvPr>
            <p:ph type="sldNum" sz="quarter" idx="5"/>
          </p:nvPr>
        </p:nvSpPr>
        <p:spPr>
          <a:noFill/>
        </p:spPr>
        <p:txBody>
          <a:bodyPr/>
          <a:lstStyle/>
          <a:p>
            <a:fld id="{271554C7-8B71-4081-BADC-9C112DABC844}" type="slidenum">
              <a:rPr lang="en-US" smtClean="0"/>
              <a:pPr/>
              <a:t>21</a:t>
            </a:fld>
            <a:endParaRPr lang="en-US"/>
          </a:p>
        </p:txBody>
      </p:sp>
      <p:sp>
        <p:nvSpPr>
          <p:cNvPr id="349186" name="Rectangle 2"/>
          <p:cNvSpPr>
            <a:spLocks noGrp="1" noRot="1" noChangeAspect="1" noChangeArrowheads="1" noTextEdit="1"/>
          </p:cNvSpPr>
          <p:nvPr>
            <p:ph type="sldImg"/>
          </p:nvPr>
        </p:nvSpPr>
        <p:spPr>
          <a:ln/>
        </p:spPr>
      </p:sp>
      <p:sp>
        <p:nvSpPr>
          <p:cNvPr id="349187" name="Rectangle 3"/>
          <p:cNvSpPr>
            <a:spLocks noGrp="1" noChangeArrowheads="1"/>
          </p:cNvSpPr>
          <p:nvPr>
            <p:ph type="body" idx="1"/>
          </p:nvPr>
        </p:nvSpPr>
        <p:spPr>
          <a:xfrm>
            <a:off x="936625" y="4419600"/>
            <a:ext cx="5146675" cy="4187825"/>
          </a:xfrm>
          <a:noFill/>
          <a:ln/>
        </p:spPr>
        <p:txBody>
          <a:bodyPr/>
          <a:lstStyle/>
          <a:p>
            <a:pPr eaLnBrk="1" hangingPunct="1"/>
            <a:endParaRPr lang="en-US" b="1" i="1"/>
          </a:p>
        </p:txBody>
      </p:sp>
    </p:spTree>
    <p:extLst>
      <p:ext uri="{BB962C8B-B14F-4D97-AF65-F5344CB8AC3E}">
        <p14:creationId xmlns:p14="http://schemas.microsoft.com/office/powerpoint/2010/main" val="403285027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9185" name="Rectangle 7"/>
          <p:cNvSpPr>
            <a:spLocks noGrp="1" noChangeArrowheads="1"/>
          </p:cNvSpPr>
          <p:nvPr>
            <p:ph type="sldNum" sz="quarter" idx="5"/>
          </p:nvPr>
        </p:nvSpPr>
        <p:spPr>
          <a:noFill/>
        </p:spPr>
        <p:txBody>
          <a:bodyPr/>
          <a:lstStyle/>
          <a:p>
            <a:fld id="{271554C7-8B71-4081-BADC-9C112DABC844}" type="slidenum">
              <a:rPr lang="en-US" smtClean="0"/>
              <a:pPr/>
              <a:t>22</a:t>
            </a:fld>
            <a:endParaRPr lang="en-US"/>
          </a:p>
        </p:txBody>
      </p:sp>
      <p:sp>
        <p:nvSpPr>
          <p:cNvPr id="349186" name="Rectangle 2"/>
          <p:cNvSpPr>
            <a:spLocks noGrp="1" noRot="1" noChangeAspect="1" noChangeArrowheads="1" noTextEdit="1"/>
          </p:cNvSpPr>
          <p:nvPr>
            <p:ph type="sldImg"/>
          </p:nvPr>
        </p:nvSpPr>
        <p:spPr>
          <a:ln/>
        </p:spPr>
      </p:sp>
      <p:sp>
        <p:nvSpPr>
          <p:cNvPr id="349187" name="Rectangle 3"/>
          <p:cNvSpPr>
            <a:spLocks noGrp="1" noChangeArrowheads="1"/>
          </p:cNvSpPr>
          <p:nvPr>
            <p:ph type="body" idx="1"/>
          </p:nvPr>
        </p:nvSpPr>
        <p:spPr>
          <a:xfrm>
            <a:off x="936625" y="4419600"/>
            <a:ext cx="5146675" cy="4187825"/>
          </a:xfrm>
          <a:noFill/>
          <a:ln/>
        </p:spPr>
        <p:txBody>
          <a:bodyPr/>
          <a:lstStyle/>
          <a:p>
            <a:pPr eaLnBrk="1" hangingPunct="1"/>
            <a:r>
              <a:rPr lang="en-US" b="1" i="1" dirty="0"/>
              <a:t>Always be prepared to begin </a:t>
            </a:r>
            <a:r>
              <a:rPr lang="en-US" b="1" i="1" dirty="0" err="1"/>
              <a:t>cpr</a:t>
            </a:r>
            <a:r>
              <a:rPr lang="en-US" b="1" i="1" dirty="0"/>
              <a:t> anytime an emergency medication is given </a:t>
            </a:r>
          </a:p>
        </p:txBody>
      </p:sp>
    </p:spTree>
    <p:extLst>
      <p:ext uri="{BB962C8B-B14F-4D97-AF65-F5344CB8AC3E}">
        <p14:creationId xmlns:p14="http://schemas.microsoft.com/office/powerpoint/2010/main" val="364755552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9185" name="Rectangle 7"/>
          <p:cNvSpPr>
            <a:spLocks noGrp="1" noChangeArrowheads="1"/>
          </p:cNvSpPr>
          <p:nvPr>
            <p:ph type="sldNum" sz="quarter" idx="5"/>
          </p:nvPr>
        </p:nvSpPr>
        <p:spPr>
          <a:noFill/>
        </p:spPr>
        <p:txBody>
          <a:bodyPr/>
          <a:lstStyle/>
          <a:p>
            <a:fld id="{271554C7-8B71-4081-BADC-9C112DABC844}" type="slidenum">
              <a:rPr lang="en-US" smtClean="0"/>
              <a:pPr/>
              <a:t>23</a:t>
            </a:fld>
            <a:endParaRPr lang="en-US"/>
          </a:p>
        </p:txBody>
      </p:sp>
      <p:sp>
        <p:nvSpPr>
          <p:cNvPr id="349186" name="Rectangle 2"/>
          <p:cNvSpPr>
            <a:spLocks noGrp="1" noRot="1" noChangeAspect="1" noChangeArrowheads="1" noTextEdit="1"/>
          </p:cNvSpPr>
          <p:nvPr>
            <p:ph type="sldImg"/>
          </p:nvPr>
        </p:nvSpPr>
        <p:spPr>
          <a:ln/>
        </p:spPr>
      </p:sp>
      <p:sp>
        <p:nvSpPr>
          <p:cNvPr id="349187" name="Rectangle 3"/>
          <p:cNvSpPr>
            <a:spLocks noGrp="1" noChangeArrowheads="1"/>
          </p:cNvSpPr>
          <p:nvPr>
            <p:ph type="body" idx="1"/>
          </p:nvPr>
        </p:nvSpPr>
        <p:spPr>
          <a:xfrm>
            <a:off x="936625" y="4419600"/>
            <a:ext cx="5146675" cy="4187825"/>
          </a:xfrm>
          <a:noFill/>
          <a:ln/>
        </p:spPr>
        <p:txBody>
          <a:bodyPr/>
          <a:lstStyle/>
          <a:p>
            <a:pPr eaLnBrk="1" hangingPunct="1"/>
            <a:r>
              <a:rPr lang="en-US" b="1" i="1" dirty="0"/>
              <a:t>Always be prepared to begin </a:t>
            </a:r>
            <a:r>
              <a:rPr lang="en-US" b="1" i="1" dirty="0" err="1"/>
              <a:t>cpr</a:t>
            </a:r>
            <a:r>
              <a:rPr lang="en-US" b="1" i="1" dirty="0"/>
              <a:t> anytime an emergency medication is given </a:t>
            </a:r>
          </a:p>
        </p:txBody>
      </p:sp>
    </p:spTree>
    <p:extLst>
      <p:ext uri="{BB962C8B-B14F-4D97-AF65-F5344CB8AC3E}">
        <p14:creationId xmlns:p14="http://schemas.microsoft.com/office/powerpoint/2010/main" val="91217763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9185" name="Rectangle 7"/>
          <p:cNvSpPr>
            <a:spLocks noGrp="1" noChangeArrowheads="1"/>
          </p:cNvSpPr>
          <p:nvPr>
            <p:ph type="sldNum" sz="quarter" idx="5"/>
          </p:nvPr>
        </p:nvSpPr>
        <p:spPr>
          <a:noFill/>
        </p:spPr>
        <p:txBody>
          <a:bodyPr/>
          <a:lstStyle/>
          <a:p>
            <a:fld id="{271554C7-8B71-4081-BADC-9C112DABC844}" type="slidenum">
              <a:rPr lang="en-US" smtClean="0"/>
              <a:pPr/>
              <a:t>24</a:t>
            </a:fld>
            <a:endParaRPr lang="en-US"/>
          </a:p>
        </p:txBody>
      </p:sp>
      <p:sp>
        <p:nvSpPr>
          <p:cNvPr id="349186" name="Rectangle 2"/>
          <p:cNvSpPr>
            <a:spLocks noGrp="1" noRot="1" noChangeAspect="1" noChangeArrowheads="1" noTextEdit="1"/>
          </p:cNvSpPr>
          <p:nvPr>
            <p:ph type="sldImg"/>
          </p:nvPr>
        </p:nvSpPr>
        <p:spPr>
          <a:ln/>
        </p:spPr>
      </p:sp>
      <p:sp>
        <p:nvSpPr>
          <p:cNvPr id="349187" name="Rectangle 3"/>
          <p:cNvSpPr>
            <a:spLocks noGrp="1" noChangeArrowheads="1"/>
          </p:cNvSpPr>
          <p:nvPr>
            <p:ph type="body" idx="1"/>
          </p:nvPr>
        </p:nvSpPr>
        <p:spPr>
          <a:xfrm>
            <a:off x="936625" y="4419600"/>
            <a:ext cx="5146675" cy="4187825"/>
          </a:xfrm>
          <a:noFill/>
          <a:ln/>
        </p:spPr>
        <p:txBody>
          <a:bodyPr/>
          <a:lstStyle/>
          <a:p>
            <a:pPr eaLnBrk="1" hangingPunct="1"/>
            <a:endParaRPr lang="en-US" b="1" i="1" dirty="0"/>
          </a:p>
        </p:txBody>
      </p:sp>
    </p:spTree>
    <p:extLst>
      <p:ext uri="{BB962C8B-B14F-4D97-AF65-F5344CB8AC3E}">
        <p14:creationId xmlns:p14="http://schemas.microsoft.com/office/powerpoint/2010/main" val="342761249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9185" name="Rectangle 7"/>
          <p:cNvSpPr>
            <a:spLocks noGrp="1" noChangeArrowheads="1"/>
          </p:cNvSpPr>
          <p:nvPr>
            <p:ph type="sldNum" sz="quarter" idx="5"/>
          </p:nvPr>
        </p:nvSpPr>
        <p:spPr>
          <a:noFill/>
        </p:spPr>
        <p:txBody>
          <a:bodyPr/>
          <a:lstStyle/>
          <a:p>
            <a:fld id="{271554C7-8B71-4081-BADC-9C112DABC844}" type="slidenum">
              <a:rPr lang="en-US" smtClean="0"/>
              <a:pPr/>
              <a:t>25</a:t>
            </a:fld>
            <a:endParaRPr lang="en-US"/>
          </a:p>
        </p:txBody>
      </p:sp>
      <p:sp>
        <p:nvSpPr>
          <p:cNvPr id="349186" name="Rectangle 2"/>
          <p:cNvSpPr>
            <a:spLocks noGrp="1" noRot="1" noChangeAspect="1" noChangeArrowheads="1" noTextEdit="1"/>
          </p:cNvSpPr>
          <p:nvPr>
            <p:ph type="sldImg"/>
          </p:nvPr>
        </p:nvSpPr>
        <p:spPr>
          <a:ln/>
        </p:spPr>
      </p:sp>
      <p:sp>
        <p:nvSpPr>
          <p:cNvPr id="349187" name="Rectangle 3"/>
          <p:cNvSpPr>
            <a:spLocks noGrp="1" noChangeArrowheads="1"/>
          </p:cNvSpPr>
          <p:nvPr>
            <p:ph type="body" idx="1"/>
          </p:nvPr>
        </p:nvSpPr>
        <p:spPr>
          <a:xfrm>
            <a:off x="936625" y="4419600"/>
            <a:ext cx="5146675" cy="4187825"/>
          </a:xfrm>
          <a:noFill/>
          <a:ln/>
        </p:spPr>
        <p:txBody>
          <a:bodyPr/>
          <a:lstStyle/>
          <a:p>
            <a:pPr eaLnBrk="1" hangingPunct="1"/>
            <a:endParaRPr lang="en-US" b="1" i="1" dirty="0"/>
          </a:p>
        </p:txBody>
      </p:sp>
    </p:spTree>
    <p:extLst>
      <p:ext uri="{BB962C8B-B14F-4D97-AF65-F5344CB8AC3E}">
        <p14:creationId xmlns:p14="http://schemas.microsoft.com/office/powerpoint/2010/main" val="248420029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9185" name="Rectangle 7"/>
          <p:cNvSpPr>
            <a:spLocks noGrp="1" noChangeArrowheads="1"/>
          </p:cNvSpPr>
          <p:nvPr>
            <p:ph type="sldNum" sz="quarter" idx="5"/>
          </p:nvPr>
        </p:nvSpPr>
        <p:spPr>
          <a:noFill/>
        </p:spPr>
        <p:txBody>
          <a:bodyPr/>
          <a:lstStyle/>
          <a:p>
            <a:fld id="{271554C7-8B71-4081-BADC-9C112DABC844}" type="slidenum">
              <a:rPr lang="en-US" smtClean="0"/>
              <a:pPr/>
              <a:t>26</a:t>
            </a:fld>
            <a:endParaRPr lang="en-US"/>
          </a:p>
        </p:txBody>
      </p:sp>
      <p:sp>
        <p:nvSpPr>
          <p:cNvPr id="349186" name="Rectangle 2"/>
          <p:cNvSpPr>
            <a:spLocks noGrp="1" noRot="1" noChangeAspect="1" noChangeArrowheads="1" noTextEdit="1"/>
          </p:cNvSpPr>
          <p:nvPr>
            <p:ph type="sldImg"/>
          </p:nvPr>
        </p:nvSpPr>
        <p:spPr>
          <a:ln/>
        </p:spPr>
      </p:sp>
      <p:sp>
        <p:nvSpPr>
          <p:cNvPr id="349187" name="Rectangle 3"/>
          <p:cNvSpPr>
            <a:spLocks noGrp="1" noChangeArrowheads="1"/>
          </p:cNvSpPr>
          <p:nvPr>
            <p:ph type="body" idx="1"/>
          </p:nvPr>
        </p:nvSpPr>
        <p:spPr>
          <a:xfrm>
            <a:off x="936625" y="4419600"/>
            <a:ext cx="5146675" cy="4187825"/>
          </a:xfrm>
          <a:noFill/>
          <a:ln/>
        </p:spPr>
        <p:txBody>
          <a:bodyPr/>
          <a:lstStyle/>
          <a:p>
            <a:pPr eaLnBrk="1" hangingPunct="1"/>
            <a:endParaRPr lang="en-US" b="1" i="1" dirty="0"/>
          </a:p>
        </p:txBody>
      </p:sp>
    </p:spTree>
    <p:extLst>
      <p:ext uri="{BB962C8B-B14F-4D97-AF65-F5344CB8AC3E}">
        <p14:creationId xmlns:p14="http://schemas.microsoft.com/office/powerpoint/2010/main" val="108845431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9185" name="Rectangle 7"/>
          <p:cNvSpPr>
            <a:spLocks noGrp="1" noChangeArrowheads="1"/>
          </p:cNvSpPr>
          <p:nvPr>
            <p:ph type="sldNum" sz="quarter" idx="5"/>
          </p:nvPr>
        </p:nvSpPr>
        <p:spPr>
          <a:noFill/>
        </p:spPr>
        <p:txBody>
          <a:bodyPr/>
          <a:lstStyle/>
          <a:p>
            <a:fld id="{271554C7-8B71-4081-BADC-9C112DABC844}" type="slidenum">
              <a:rPr lang="en-US" smtClean="0"/>
              <a:pPr/>
              <a:t>27</a:t>
            </a:fld>
            <a:endParaRPr lang="en-US"/>
          </a:p>
        </p:txBody>
      </p:sp>
      <p:sp>
        <p:nvSpPr>
          <p:cNvPr id="349186" name="Rectangle 2"/>
          <p:cNvSpPr>
            <a:spLocks noGrp="1" noRot="1" noChangeAspect="1" noChangeArrowheads="1" noTextEdit="1"/>
          </p:cNvSpPr>
          <p:nvPr>
            <p:ph type="sldImg"/>
          </p:nvPr>
        </p:nvSpPr>
        <p:spPr>
          <a:ln/>
        </p:spPr>
      </p:sp>
      <p:sp>
        <p:nvSpPr>
          <p:cNvPr id="349187" name="Rectangle 3"/>
          <p:cNvSpPr>
            <a:spLocks noGrp="1" noChangeArrowheads="1"/>
          </p:cNvSpPr>
          <p:nvPr>
            <p:ph type="body" idx="1"/>
          </p:nvPr>
        </p:nvSpPr>
        <p:spPr>
          <a:xfrm>
            <a:off x="936625" y="4419600"/>
            <a:ext cx="5146675" cy="4187825"/>
          </a:xfrm>
          <a:noFill/>
          <a:ln/>
        </p:spPr>
        <p:txBody>
          <a:bodyPr/>
          <a:lstStyle/>
          <a:p>
            <a:pPr eaLnBrk="1" hangingPunct="1"/>
            <a:endParaRPr lang="en-US" b="1" i="1" dirty="0"/>
          </a:p>
        </p:txBody>
      </p:sp>
    </p:spTree>
    <p:extLst>
      <p:ext uri="{BB962C8B-B14F-4D97-AF65-F5344CB8AC3E}">
        <p14:creationId xmlns:p14="http://schemas.microsoft.com/office/powerpoint/2010/main" val="159089232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9185" name="Rectangle 7"/>
          <p:cNvSpPr>
            <a:spLocks noGrp="1" noChangeArrowheads="1"/>
          </p:cNvSpPr>
          <p:nvPr>
            <p:ph type="sldNum" sz="quarter" idx="5"/>
          </p:nvPr>
        </p:nvSpPr>
        <p:spPr>
          <a:noFill/>
        </p:spPr>
        <p:txBody>
          <a:bodyPr/>
          <a:lstStyle/>
          <a:p>
            <a:fld id="{271554C7-8B71-4081-BADC-9C112DABC844}" type="slidenum">
              <a:rPr lang="en-US" smtClean="0"/>
              <a:pPr/>
              <a:t>28</a:t>
            </a:fld>
            <a:endParaRPr lang="en-US"/>
          </a:p>
        </p:txBody>
      </p:sp>
      <p:sp>
        <p:nvSpPr>
          <p:cNvPr id="349186" name="Rectangle 2"/>
          <p:cNvSpPr>
            <a:spLocks noGrp="1" noRot="1" noChangeAspect="1" noChangeArrowheads="1" noTextEdit="1"/>
          </p:cNvSpPr>
          <p:nvPr>
            <p:ph type="sldImg"/>
          </p:nvPr>
        </p:nvSpPr>
        <p:spPr>
          <a:ln/>
        </p:spPr>
      </p:sp>
      <p:sp>
        <p:nvSpPr>
          <p:cNvPr id="349187" name="Rectangle 3"/>
          <p:cNvSpPr>
            <a:spLocks noGrp="1" noChangeArrowheads="1"/>
          </p:cNvSpPr>
          <p:nvPr>
            <p:ph type="body" idx="1"/>
          </p:nvPr>
        </p:nvSpPr>
        <p:spPr>
          <a:xfrm>
            <a:off x="936625" y="4419600"/>
            <a:ext cx="5146675" cy="4187825"/>
          </a:xfrm>
          <a:noFill/>
          <a:ln/>
        </p:spPr>
        <p:txBody>
          <a:bodyPr/>
          <a:lstStyle/>
          <a:p>
            <a:pPr eaLnBrk="1" hangingPunct="1"/>
            <a:endParaRPr lang="en-US" b="1" i="1" dirty="0"/>
          </a:p>
        </p:txBody>
      </p:sp>
    </p:spTree>
    <p:extLst>
      <p:ext uri="{BB962C8B-B14F-4D97-AF65-F5344CB8AC3E}">
        <p14:creationId xmlns:p14="http://schemas.microsoft.com/office/powerpoint/2010/main" val="151022081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9185" name="Rectangle 7"/>
          <p:cNvSpPr>
            <a:spLocks noGrp="1" noChangeArrowheads="1"/>
          </p:cNvSpPr>
          <p:nvPr>
            <p:ph type="sldNum" sz="quarter" idx="5"/>
          </p:nvPr>
        </p:nvSpPr>
        <p:spPr>
          <a:noFill/>
        </p:spPr>
        <p:txBody>
          <a:bodyPr/>
          <a:lstStyle/>
          <a:p>
            <a:fld id="{271554C7-8B71-4081-BADC-9C112DABC844}" type="slidenum">
              <a:rPr lang="en-US" smtClean="0"/>
              <a:pPr/>
              <a:t>29</a:t>
            </a:fld>
            <a:endParaRPr lang="en-US"/>
          </a:p>
        </p:txBody>
      </p:sp>
      <p:sp>
        <p:nvSpPr>
          <p:cNvPr id="349186" name="Rectangle 2"/>
          <p:cNvSpPr>
            <a:spLocks noGrp="1" noRot="1" noChangeAspect="1" noChangeArrowheads="1" noTextEdit="1"/>
          </p:cNvSpPr>
          <p:nvPr>
            <p:ph type="sldImg"/>
          </p:nvPr>
        </p:nvSpPr>
        <p:spPr>
          <a:ln/>
        </p:spPr>
      </p:sp>
      <p:sp>
        <p:nvSpPr>
          <p:cNvPr id="349187" name="Rectangle 3"/>
          <p:cNvSpPr>
            <a:spLocks noGrp="1" noChangeArrowheads="1"/>
          </p:cNvSpPr>
          <p:nvPr>
            <p:ph type="body" idx="1"/>
          </p:nvPr>
        </p:nvSpPr>
        <p:spPr>
          <a:xfrm>
            <a:off x="936625" y="4419600"/>
            <a:ext cx="5146675" cy="4187825"/>
          </a:xfrm>
          <a:noFill/>
          <a:ln/>
        </p:spPr>
        <p:txBody>
          <a:bodyPr/>
          <a:lstStyle/>
          <a:p>
            <a:pPr eaLnBrk="1" hangingPunct="1"/>
            <a:endParaRPr lang="en-US" b="1" i="1" dirty="0"/>
          </a:p>
        </p:txBody>
      </p:sp>
    </p:spTree>
    <p:extLst>
      <p:ext uri="{BB962C8B-B14F-4D97-AF65-F5344CB8AC3E}">
        <p14:creationId xmlns:p14="http://schemas.microsoft.com/office/powerpoint/2010/main" val="29864070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3" name="Rectangle 7"/>
          <p:cNvSpPr>
            <a:spLocks noGrp="1" noChangeArrowheads="1"/>
          </p:cNvSpPr>
          <p:nvPr>
            <p:ph type="sldNum" sz="quarter" idx="5"/>
          </p:nvPr>
        </p:nvSpPr>
        <p:spPr>
          <a:noFill/>
        </p:spPr>
        <p:txBody>
          <a:bodyPr/>
          <a:lstStyle/>
          <a:p>
            <a:fld id="{6A1C0740-D68D-4D2E-A768-66D3785AABC7}" type="slidenum">
              <a:rPr lang="en-US" smtClean="0"/>
              <a:pPr/>
              <a:t>3</a:t>
            </a:fld>
            <a:endParaRPr lang="en-US"/>
          </a:p>
        </p:txBody>
      </p:sp>
      <p:sp>
        <p:nvSpPr>
          <p:cNvPr id="269314" name="Rectangle 2"/>
          <p:cNvSpPr>
            <a:spLocks noGrp="1" noRot="1" noChangeAspect="1" noChangeArrowheads="1" noTextEdit="1"/>
          </p:cNvSpPr>
          <p:nvPr>
            <p:ph type="sldImg"/>
          </p:nvPr>
        </p:nvSpPr>
        <p:spPr>
          <a:ln/>
        </p:spPr>
      </p:sp>
      <p:sp>
        <p:nvSpPr>
          <p:cNvPr id="269315" name="Rectangle 3"/>
          <p:cNvSpPr>
            <a:spLocks noGrp="1" noChangeArrowheads="1"/>
          </p:cNvSpPr>
          <p:nvPr>
            <p:ph type="body" idx="1"/>
          </p:nvPr>
        </p:nvSpPr>
        <p:spPr>
          <a:noFill/>
          <a:ln/>
        </p:spPr>
        <p:txBody>
          <a:bodyPr/>
          <a:lstStyle/>
          <a:p>
            <a:pPr eaLnBrk="1" hangingPunct="1"/>
            <a:endParaRPr lang="en-US" b="1" i="1" dirty="0"/>
          </a:p>
        </p:txBody>
      </p:sp>
    </p:spTree>
    <p:extLst>
      <p:ext uri="{BB962C8B-B14F-4D97-AF65-F5344CB8AC3E}">
        <p14:creationId xmlns:p14="http://schemas.microsoft.com/office/powerpoint/2010/main" val="149293035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9185" name="Rectangle 7"/>
          <p:cNvSpPr>
            <a:spLocks noGrp="1" noChangeArrowheads="1"/>
          </p:cNvSpPr>
          <p:nvPr>
            <p:ph type="sldNum" sz="quarter" idx="5"/>
          </p:nvPr>
        </p:nvSpPr>
        <p:spPr>
          <a:noFill/>
        </p:spPr>
        <p:txBody>
          <a:bodyPr/>
          <a:lstStyle/>
          <a:p>
            <a:fld id="{271554C7-8B71-4081-BADC-9C112DABC844}" type="slidenum">
              <a:rPr lang="en-US" smtClean="0"/>
              <a:pPr/>
              <a:t>30</a:t>
            </a:fld>
            <a:endParaRPr lang="en-US"/>
          </a:p>
        </p:txBody>
      </p:sp>
      <p:sp>
        <p:nvSpPr>
          <p:cNvPr id="349186" name="Rectangle 2"/>
          <p:cNvSpPr>
            <a:spLocks noGrp="1" noRot="1" noChangeAspect="1" noChangeArrowheads="1" noTextEdit="1"/>
          </p:cNvSpPr>
          <p:nvPr>
            <p:ph type="sldImg"/>
          </p:nvPr>
        </p:nvSpPr>
        <p:spPr>
          <a:ln/>
        </p:spPr>
      </p:sp>
      <p:sp>
        <p:nvSpPr>
          <p:cNvPr id="349187" name="Rectangle 3"/>
          <p:cNvSpPr>
            <a:spLocks noGrp="1" noChangeArrowheads="1"/>
          </p:cNvSpPr>
          <p:nvPr>
            <p:ph type="body" idx="1"/>
          </p:nvPr>
        </p:nvSpPr>
        <p:spPr>
          <a:xfrm>
            <a:off x="936625" y="4419600"/>
            <a:ext cx="5146675" cy="4187825"/>
          </a:xfrm>
          <a:noFill/>
          <a:ln/>
        </p:spPr>
        <p:txBody>
          <a:bodyPr/>
          <a:lstStyle/>
          <a:p>
            <a:pPr eaLnBrk="1" hangingPunct="1"/>
            <a:endParaRPr lang="en-US" b="1" i="1" dirty="0"/>
          </a:p>
        </p:txBody>
      </p:sp>
    </p:spTree>
    <p:extLst>
      <p:ext uri="{BB962C8B-B14F-4D97-AF65-F5344CB8AC3E}">
        <p14:creationId xmlns:p14="http://schemas.microsoft.com/office/powerpoint/2010/main" val="323808057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9185" name="Rectangle 7"/>
          <p:cNvSpPr>
            <a:spLocks noGrp="1" noChangeArrowheads="1"/>
          </p:cNvSpPr>
          <p:nvPr>
            <p:ph type="sldNum" sz="quarter" idx="5"/>
          </p:nvPr>
        </p:nvSpPr>
        <p:spPr>
          <a:noFill/>
        </p:spPr>
        <p:txBody>
          <a:bodyPr/>
          <a:lstStyle/>
          <a:p>
            <a:fld id="{271554C7-8B71-4081-BADC-9C112DABC844}" type="slidenum">
              <a:rPr lang="en-US" smtClean="0"/>
              <a:pPr/>
              <a:t>31</a:t>
            </a:fld>
            <a:endParaRPr lang="en-US"/>
          </a:p>
        </p:txBody>
      </p:sp>
      <p:sp>
        <p:nvSpPr>
          <p:cNvPr id="349186" name="Rectangle 2"/>
          <p:cNvSpPr>
            <a:spLocks noGrp="1" noRot="1" noChangeAspect="1" noChangeArrowheads="1" noTextEdit="1"/>
          </p:cNvSpPr>
          <p:nvPr>
            <p:ph type="sldImg"/>
          </p:nvPr>
        </p:nvSpPr>
        <p:spPr>
          <a:ln/>
        </p:spPr>
      </p:sp>
      <p:sp>
        <p:nvSpPr>
          <p:cNvPr id="349187" name="Rectangle 3"/>
          <p:cNvSpPr>
            <a:spLocks noGrp="1" noChangeArrowheads="1"/>
          </p:cNvSpPr>
          <p:nvPr>
            <p:ph type="body" idx="1"/>
          </p:nvPr>
        </p:nvSpPr>
        <p:spPr>
          <a:xfrm>
            <a:off x="936625" y="4419600"/>
            <a:ext cx="5146675" cy="4187825"/>
          </a:xfrm>
          <a:noFill/>
          <a:ln/>
        </p:spPr>
        <p:txBody>
          <a:bodyPr/>
          <a:lstStyle/>
          <a:p>
            <a:pPr eaLnBrk="1" hangingPunct="1"/>
            <a:endParaRPr lang="en-US" b="1" i="1" dirty="0"/>
          </a:p>
        </p:txBody>
      </p:sp>
    </p:spTree>
    <p:extLst>
      <p:ext uri="{BB962C8B-B14F-4D97-AF65-F5344CB8AC3E}">
        <p14:creationId xmlns:p14="http://schemas.microsoft.com/office/powerpoint/2010/main" val="102227224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9185" name="Rectangle 7"/>
          <p:cNvSpPr>
            <a:spLocks noGrp="1" noChangeArrowheads="1"/>
          </p:cNvSpPr>
          <p:nvPr>
            <p:ph type="sldNum" sz="quarter" idx="5"/>
          </p:nvPr>
        </p:nvSpPr>
        <p:spPr>
          <a:noFill/>
        </p:spPr>
        <p:txBody>
          <a:bodyPr/>
          <a:lstStyle/>
          <a:p>
            <a:fld id="{271554C7-8B71-4081-BADC-9C112DABC844}" type="slidenum">
              <a:rPr lang="en-US" smtClean="0"/>
              <a:pPr/>
              <a:t>32</a:t>
            </a:fld>
            <a:endParaRPr lang="en-US"/>
          </a:p>
        </p:txBody>
      </p:sp>
      <p:sp>
        <p:nvSpPr>
          <p:cNvPr id="349186" name="Rectangle 2"/>
          <p:cNvSpPr>
            <a:spLocks noGrp="1" noRot="1" noChangeAspect="1" noChangeArrowheads="1" noTextEdit="1"/>
          </p:cNvSpPr>
          <p:nvPr>
            <p:ph type="sldImg"/>
          </p:nvPr>
        </p:nvSpPr>
        <p:spPr>
          <a:ln/>
        </p:spPr>
      </p:sp>
      <p:sp>
        <p:nvSpPr>
          <p:cNvPr id="349187" name="Rectangle 3"/>
          <p:cNvSpPr>
            <a:spLocks noGrp="1" noChangeArrowheads="1"/>
          </p:cNvSpPr>
          <p:nvPr>
            <p:ph type="body" idx="1"/>
          </p:nvPr>
        </p:nvSpPr>
        <p:spPr>
          <a:xfrm>
            <a:off x="936625" y="4419600"/>
            <a:ext cx="5146675" cy="4187825"/>
          </a:xfrm>
          <a:noFill/>
          <a:ln/>
        </p:spPr>
        <p:txBody>
          <a:bodyPr/>
          <a:lstStyle/>
          <a:p>
            <a:pPr eaLnBrk="1" hangingPunct="1"/>
            <a:endParaRPr lang="en-US" b="1" i="1" dirty="0"/>
          </a:p>
        </p:txBody>
      </p:sp>
    </p:spTree>
    <p:extLst>
      <p:ext uri="{BB962C8B-B14F-4D97-AF65-F5344CB8AC3E}">
        <p14:creationId xmlns:p14="http://schemas.microsoft.com/office/powerpoint/2010/main" val="61601487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3" name="Rectangle 7"/>
          <p:cNvSpPr>
            <a:spLocks noGrp="1" noChangeArrowheads="1"/>
          </p:cNvSpPr>
          <p:nvPr>
            <p:ph type="sldNum" sz="quarter" idx="5"/>
          </p:nvPr>
        </p:nvSpPr>
        <p:spPr>
          <a:noFill/>
        </p:spPr>
        <p:txBody>
          <a:bodyPr/>
          <a:lstStyle/>
          <a:p>
            <a:fld id="{6A1C0740-D68D-4D2E-A768-66D3785AABC7}" type="slidenum">
              <a:rPr lang="en-US" smtClean="0"/>
              <a:pPr/>
              <a:t>33</a:t>
            </a:fld>
            <a:endParaRPr lang="en-US"/>
          </a:p>
        </p:txBody>
      </p:sp>
      <p:sp>
        <p:nvSpPr>
          <p:cNvPr id="269314" name="Rectangle 2"/>
          <p:cNvSpPr>
            <a:spLocks noGrp="1" noRot="1" noChangeAspect="1" noChangeArrowheads="1" noTextEdit="1"/>
          </p:cNvSpPr>
          <p:nvPr>
            <p:ph type="sldImg"/>
          </p:nvPr>
        </p:nvSpPr>
        <p:spPr>
          <a:ln/>
        </p:spPr>
      </p:sp>
      <p:sp>
        <p:nvSpPr>
          <p:cNvPr id="269315" name="Rectangle 3"/>
          <p:cNvSpPr>
            <a:spLocks noGrp="1" noChangeArrowheads="1"/>
          </p:cNvSpPr>
          <p:nvPr>
            <p:ph type="body" idx="1"/>
          </p:nvPr>
        </p:nvSpPr>
        <p:spPr>
          <a:noFill/>
          <a:ln/>
        </p:spPr>
        <p:txBody>
          <a:bodyPr/>
          <a:lstStyle/>
          <a:p>
            <a:pPr eaLnBrk="1" hangingPunct="1"/>
            <a:endParaRPr lang="en-US" b="1" i="1" dirty="0"/>
          </a:p>
        </p:txBody>
      </p:sp>
    </p:spTree>
    <p:extLst>
      <p:ext uri="{BB962C8B-B14F-4D97-AF65-F5344CB8AC3E}">
        <p14:creationId xmlns:p14="http://schemas.microsoft.com/office/powerpoint/2010/main" val="35822340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3" name="Rectangle 7"/>
          <p:cNvSpPr>
            <a:spLocks noGrp="1" noChangeArrowheads="1"/>
          </p:cNvSpPr>
          <p:nvPr>
            <p:ph type="sldNum" sz="quarter" idx="5"/>
          </p:nvPr>
        </p:nvSpPr>
        <p:spPr>
          <a:noFill/>
        </p:spPr>
        <p:txBody>
          <a:bodyPr/>
          <a:lstStyle/>
          <a:p>
            <a:fld id="{6A1C0740-D68D-4D2E-A768-66D3785AABC7}" type="slidenum">
              <a:rPr lang="en-US" smtClean="0"/>
              <a:pPr/>
              <a:t>4</a:t>
            </a:fld>
            <a:endParaRPr lang="en-US"/>
          </a:p>
        </p:txBody>
      </p:sp>
      <p:sp>
        <p:nvSpPr>
          <p:cNvPr id="269314" name="Rectangle 2"/>
          <p:cNvSpPr>
            <a:spLocks noGrp="1" noRot="1" noChangeAspect="1" noChangeArrowheads="1" noTextEdit="1"/>
          </p:cNvSpPr>
          <p:nvPr>
            <p:ph type="sldImg"/>
          </p:nvPr>
        </p:nvSpPr>
        <p:spPr>
          <a:ln/>
        </p:spPr>
      </p:sp>
      <p:sp>
        <p:nvSpPr>
          <p:cNvPr id="269315" name="Rectangle 3"/>
          <p:cNvSpPr>
            <a:spLocks noGrp="1" noChangeArrowheads="1"/>
          </p:cNvSpPr>
          <p:nvPr>
            <p:ph type="body" idx="1"/>
          </p:nvPr>
        </p:nvSpPr>
        <p:spPr>
          <a:noFill/>
          <a:ln/>
        </p:spPr>
        <p:txBody>
          <a:bodyPr/>
          <a:lstStyle/>
          <a:p>
            <a:pPr eaLnBrk="1" hangingPunct="1"/>
            <a:endParaRPr lang="en-US" b="1" i="1" dirty="0"/>
          </a:p>
        </p:txBody>
      </p:sp>
    </p:spTree>
    <p:extLst>
      <p:ext uri="{BB962C8B-B14F-4D97-AF65-F5344CB8AC3E}">
        <p14:creationId xmlns:p14="http://schemas.microsoft.com/office/powerpoint/2010/main" val="3654874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3" name="Rectangle 7"/>
          <p:cNvSpPr>
            <a:spLocks noGrp="1" noChangeArrowheads="1"/>
          </p:cNvSpPr>
          <p:nvPr>
            <p:ph type="sldNum" sz="quarter" idx="5"/>
          </p:nvPr>
        </p:nvSpPr>
        <p:spPr>
          <a:noFill/>
        </p:spPr>
        <p:txBody>
          <a:bodyPr/>
          <a:lstStyle/>
          <a:p>
            <a:fld id="{6A1C0740-D68D-4D2E-A768-66D3785AABC7}" type="slidenum">
              <a:rPr lang="en-US" smtClean="0"/>
              <a:pPr/>
              <a:t>5</a:t>
            </a:fld>
            <a:endParaRPr lang="en-US"/>
          </a:p>
        </p:txBody>
      </p:sp>
      <p:sp>
        <p:nvSpPr>
          <p:cNvPr id="269314" name="Rectangle 2"/>
          <p:cNvSpPr>
            <a:spLocks noGrp="1" noRot="1" noChangeAspect="1" noChangeArrowheads="1" noTextEdit="1"/>
          </p:cNvSpPr>
          <p:nvPr>
            <p:ph type="sldImg"/>
          </p:nvPr>
        </p:nvSpPr>
        <p:spPr>
          <a:ln/>
        </p:spPr>
      </p:sp>
      <p:sp>
        <p:nvSpPr>
          <p:cNvPr id="269315" name="Rectangle 3"/>
          <p:cNvSpPr>
            <a:spLocks noGrp="1" noChangeArrowheads="1"/>
          </p:cNvSpPr>
          <p:nvPr>
            <p:ph type="body" idx="1"/>
          </p:nvPr>
        </p:nvSpPr>
        <p:spPr>
          <a:noFill/>
          <a:ln/>
        </p:spPr>
        <p:txBody>
          <a:bodyPr/>
          <a:lstStyle/>
          <a:p>
            <a:pPr eaLnBrk="1" hangingPunct="1"/>
            <a:endParaRPr lang="en-US" b="1" i="1" dirty="0"/>
          </a:p>
        </p:txBody>
      </p:sp>
    </p:spTree>
    <p:extLst>
      <p:ext uri="{BB962C8B-B14F-4D97-AF65-F5344CB8AC3E}">
        <p14:creationId xmlns:p14="http://schemas.microsoft.com/office/powerpoint/2010/main" val="2948083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3" name="Rectangle 7"/>
          <p:cNvSpPr>
            <a:spLocks noGrp="1" noChangeArrowheads="1"/>
          </p:cNvSpPr>
          <p:nvPr>
            <p:ph type="sldNum" sz="quarter" idx="5"/>
          </p:nvPr>
        </p:nvSpPr>
        <p:spPr>
          <a:noFill/>
        </p:spPr>
        <p:txBody>
          <a:bodyPr/>
          <a:lstStyle/>
          <a:p>
            <a:fld id="{6A1C0740-D68D-4D2E-A768-66D3785AABC7}" type="slidenum">
              <a:rPr lang="en-US" smtClean="0"/>
              <a:pPr/>
              <a:t>6</a:t>
            </a:fld>
            <a:endParaRPr lang="en-US"/>
          </a:p>
        </p:txBody>
      </p:sp>
      <p:sp>
        <p:nvSpPr>
          <p:cNvPr id="269314" name="Rectangle 2"/>
          <p:cNvSpPr>
            <a:spLocks noGrp="1" noRot="1" noChangeAspect="1" noChangeArrowheads="1" noTextEdit="1"/>
          </p:cNvSpPr>
          <p:nvPr>
            <p:ph type="sldImg"/>
          </p:nvPr>
        </p:nvSpPr>
        <p:spPr>
          <a:ln/>
        </p:spPr>
      </p:sp>
      <p:sp>
        <p:nvSpPr>
          <p:cNvPr id="269315" name="Rectangle 3"/>
          <p:cNvSpPr>
            <a:spLocks noGrp="1" noChangeArrowheads="1"/>
          </p:cNvSpPr>
          <p:nvPr>
            <p:ph type="body" idx="1"/>
          </p:nvPr>
        </p:nvSpPr>
        <p:spPr>
          <a:noFill/>
          <a:ln/>
        </p:spPr>
        <p:txBody>
          <a:bodyPr/>
          <a:lstStyle/>
          <a:p>
            <a:pPr eaLnBrk="1" hangingPunct="1"/>
            <a:endParaRPr lang="en-US" b="1" i="1" dirty="0"/>
          </a:p>
        </p:txBody>
      </p:sp>
    </p:spTree>
    <p:extLst>
      <p:ext uri="{BB962C8B-B14F-4D97-AF65-F5344CB8AC3E}">
        <p14:creationId xmlns:p14="http://schemas.microsoft.com/office/powerpoint/2010/main" val="25955484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3" name="Rectangle 7"/>
          <p:cNvSpPr>
            <a:spLocks noGrp="1" noChangeArrowheads="1"/>
          </p:cNvSpPr>
          <p:nvPr>
            <p:ph type="sldNum" sz="quarter" idx="5"/>
          </p:nvPr>
        </p:nvSpPr>
        <p:spPr>
          <a:noFill/>
        </p:spPr>
        <p:txBody>
          <a:bodyPr/>
          <a:lstStyle/>
          <a:p>
            <a:fld id="{6A1C0740-D68D-4D2E-A768-66D3785AABC7}" type="slidenum">
              <a:rPr lang="en-US" smtClean="0"/>
              <a:pPr/>
              <a:t>7</a:t>
            </a:fld>
            <a:endParaRPr lang="en-US"/>
          </a:p>
        </p:txBody>
      </p:sp>
      <p:sp>
        <p:nvSpPr>
          <p:cNvPr id="269314" name="Rectangle 2"/>
          <p:cNvSpPr>
            <a:spLocks noGrp="1" noRot="1" noChangeAspect="1" noChangeArrowheads="1" noTextEdit="1"/>
          </p:cNvSpPr>
          <p:nvPr>
            <p:ph type="sldImg"/>
          </p:nvPr>
        </p:nvSpPr>
        <p:spPr>
          <a:ln/>
        </p:spPr>
      </p:sp>
      <p:sp>
        <p:nvSpPr>
          <p:cNvPr id="269315" name="Rectangle 3"/>
          <p:cNvSpPr>
            <a:spLocks noGrp="1" noChangeArrowheads="1"/>
          </p:cNvSpPr>
          <p:nvPr>
            <p:ph type="body" idx="1"/>
          </p:nvPr>
        </p:nvSpPr>
        <p:spPr>
          <a:noFill/>
          <a:ln/>
        </p:spPr>
        <p:txBody>
          <a:bodyPr/>
          <a:lstStyle/>
          <a:p>
            <a:pPr eaLnBrk="1" hangingPunct="1"/>
            <a:endParaRPr lang="en-US" b="1" i="1" dirty="0"/>
          </a:p>
        </p:txBody>
      </p:sp>
    </p:spTree>
    <p:extLst>
      <p:ext uri="{BB962C8B-B14F-4D97-AF65-F5344CB8AC3E}">
        <p14:creationId xmlns:p14="http://schemas.microsoft.com/office/powerpoint/2010/main" val="2757515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3" name="Rectangle 7"/>
          <p:cNvSpPr>
            <a:spLocks noGrp="1" noChangeArrowheads="1"/>
          </p:cNvSpPr>
          <p:nvPr>
            <p:ph type="sldNum" sz="quarter" idx="5"/>
          </p:nvPr>
        </p:nvSpPr>
        <p:spPr>
          <a:noFill/>
        </p:spPr>
        <p:txBody>
          <a:bodyPr/>
          <a:lstStyle/>
          <a:p>
            <a:fld id="{6A1C0740-D68D-4D2E-A768-66D3785AABC7}" type="slidenum">
              <a:rPr lang="en-US" smtClean="0"/>
              <a:pPr/>
              <a:t>8</a:t>
            </a:fld>
            <a:endParaRPr lang="en-US"/>
          </a:p>
        </p:txBody>
      </p:sp>
      <p:sp>
        <p:nvSpPr>
          <p:cNvPr id="269314" name="Rectangle 2"/>
          <p:cNvSpPr>
            <a:spLocks noGrp="1" noRot="1" noChangeAspect="1" noChangeArrowheads="1" noTextEdit="1"/>
          </p:cNvSpPr>
          <p:nvPr>
            <p:ph type="sldImg"/>
          </p:nvPr>
        </p:nvSpPr>
        <p:spPr>
          <a:ln/>
        </p:spPr>
      </p:sp>
      <p:sp>
        <p:nvSpPr>
          <p:cNvPr id="269315" name="Rectangle 3"/>
          <p:cNvSpPr>
            <a:spLocks noGrp="1" noChangeArrowheads="1"/>
          </p:cNvSpPr>
          <p:nvPr>
            <p:ph type="body" idx="1"/>
          </p:nvPr>
        </p:nvSpPr>
        <p:spPr>
          <a:noFill/>
          <a:ln/>
        </p:spPr>
        <p:txBody>
          <a:bodyPr/>
          <a:lstStyle/>
          <a:p>
            <a:pPr eaLnBrk="1" hangingPunct="1"/>
            <a:endParaRPr lang="en-US" b="1" i="1" dirty="0"/>
          </a:p>
        </p:txBody>
      </p:sp>
    </p:spTree>
    <p:extLst>
      <p:ext uri="{BB962C8B-B14F-4D97-AF65-F5344CB8AC3E}">
        <p14:creationId xmlns:p14="http://schemas.microsoft.com/office/powerpoint/2010/main" val="11846277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3" name="Rectangle 7"/>
          <p:cNvSpPr>
            <a:spLocks noGrp="1" noChangeArrowheads="1"/>
          </p:cNvSpPr>
          <p:nvPr>
            <p:ph type="sldNum" sz="quarter" idx="5"/>
          </p:nvPr>
        </p:nvSpPr>
        <p:spPr>
          <a:noFill/>
        </p:spPr>
        <p:txBody>
          <a:bodyPr/>
          <a:lstStyle/>
          <a:p>
            <a:fld id="{6A1C0740-D68D-4D2E-A768-66D3785AABC7}" type="slidenum">
              <a:rPr lang="en-US" smtClean="0"/>
              <a:pPr/>
              <a:t>9</a:t>
            </a:fld>
            <a:endParaRPr lang="en-US"/>
          </a:p>
        </p:txBody>
      </p:sp>
      <p:sp>
        <p:nvSpPr>
          <p:cNvPr id="269314" name="Rectangle 2"/>
          <p:cNvSpPr>
            <a:spLocks noGrp="1" noRot="1" noChangeAspect="1" noChangeArrowheads="1" noTextEdit="1"/>
          </p:cNvSpPr>
          <p:nvPr>
            <p:ph type="sldImg"/>
          </p:nvPr>
        </p:nvSpPr>
        <p:spPr>
          <a:ln/>
        </p:spPr>
      </p:sp>
      <p:sp>
        <p:nvSpPr>
          <p:cNvPr id="269315" name="Rectangle 3"/>
          <p:cNvSpPr>
            <a:spLocks noGrp="1" noChangeArrowheads="1"/>
          </p:cNvSpPr>
          <p:nvPr>
            <p:ph type="body" idx="1"/>
          </p:nvPr>
        </p:nvSpPr>
        <p:spPr>
          <a:noFill/>
          <a:ln/>
        </p:spPr>
        <p:txBody>
          <a:bodyPr/>
          <a:lstStyle/>
          <a:p>
            <a:pPr eaLnBrk="1" hangingPunct="1"/>
            <a:endParaRPr lang="en-US" b="1" i="1" dirty="0"/>
          </a:p>
        </p:txBody>
      </p:sp>
    </p:spTree>
    <p:extLst>
      <p:ext uri="{BB962C8B-B14F-4D97-AF65-F5344CB8AC3E}">
        <p14:creationId xmlns:p14="http://schemas.microsoft.com/office/powerpoint/2010/main" val="2499926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pPr>
              <a:defRPr/>
            </a:pPr>
            <a:fld id="{48385DFC-BA8F-487A-B006-60EC9368717E}" type="slidenum">
              <a:rPr lang="en-US" smtClean="0"/>
              <a:pPr>
                <a:defRPr/>
              </a:pPr>
              <a:t>‹#›</a:t>
            </a:fld>
            <a:endParaRPr lang="en-US"/>
          </a:p>
        </p:txBody>
      </p:sp>
    </p:spTree>
    <p:extLst>
      <p:ext uri="{BB962C8B-B14F-4D97-AF65-F5344CB8AC3E}">
        <p14:creationId xmlns:p14="http://schemas.microsoft.com/office/powerpoint/2010/main" val="38009512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pPr>
              <a:defRPr/>
            </a:pPr>
            <a:fld id="{73BBEE94-F786-4A5D-97AB-B5C3DA1D9EC2}" type="slidenum">
              <a:rPr lang="en-US" smtClean="0"/>
              <a:pPr>
                <a:defRPr/>
              </a:pPr>
              <a:t>‹#›</a:t>
            </a:fld>
            <a:endParaRPr lang="en-US"/>
          </a:p>
        </p:txBody>
      </p:sp>
    </p:spTree>
    <p:extLst>
      <p:ext uri="{BB962C8B-B14F-4D97-AF65-F5344CB8AC3E}">
        <p14:creationId xmlns:p14="http://schemas.microsoft.com/office/powerpoint/2010/main" val="4157562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pPr>
              <a:defRPr/>
            </a:pPr>
            <a:fld id="{73BBEE94-F786-4A5D-97AB-B5C3DA1D9EC2}" type="slidenum">
              <a:rPr lang="en-US" smtClean="0"/>
              <a:pPr>
                <a:defRPr/>
              </a:pPr>
              <a:t>‹#›</a:t>
            </a:fld>
            <a:endParaRPr lang="en-US"/>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0275556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fld id="{73BBEE94-F786-4A5D-97AB-B5C3DA1D9EC2}" type="slidenum">
              <a:rPr lang="en-US" smtClean="0"/>
              <a:pPr>
                <a:defRPr/>
              </a:pPr>
              <a:t>‹#›</a:t>
            </a:fld>
            <a:endParaRPr lang="en-US"/>
          </a:p>
        </p:txBody>
      </p:sp>
    </p:spTree>
    <p:extLst>
      <p:ext uri="{BB962C8B-B14F-4D97-AF65-F5344CB8AC3E}">
        <p14:creationId xmlns:p14="http://schemas.microsoft.com/office/powerpoint/2010/main" val="17006416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fld id="{73BBEE94-F786-4A5D-97AB-B5C3DA1D9EC2}" type="slidenum">
              <a:rPr lang="en-US" smtClean="0"/>
              <a:pPr>
                <a:defRPr/>
              </a:pPr>
              <a:t>‹#›</a:t>
            </a:fld>
            <a:endParaRPr lang="en-US"/>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0888936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fld id="{73BBEE94-F786-4A5D-97AB-B5C3DA1D9EC2}" type="slidenum">
              <a:rPr lang="en-US" smtClean="0"/>
              <a:pPr>
                <a:defRPr/>
              </a:pPr>
              <a:t>‹#›</a:t>
            </a:fld>
            <a:endParaRPr lang="en-US"/>
          </a:p>
        </p:txBody>
      </p:sp>
    </p:spTree>
    <p:extLst>
      <p:ext uri="{BB962C8B-B14F-4D97-AF65-F5344CB8AC3E}">
        <p14:creationId xmlns:p14="http://schemas.microsoft.com/office/powerpoint/2010/main" val="5550992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63D18E02-4504-4D9D-A4DF-5C21150D24AD}" type="slidenum">
              <a:rPr lang="en-US" smtClean="0"/>
              <a:pPr>
                <a:defRPr/>
              </a:pPr>
              <a:t>‹#›</a:t>
            </a:fld>
            <a:endParaRPr lang="en-US"/>
          </a:p>
        </p:txBody>
      </p:sp>
    </p:spTree>
    <p:extLst>
      <p:ext uri="{BB962C8B-B14F-4D97-AF65-F5344CB8AC3E}">
        <p14:creationId xmlns:p14="http://schemas.microsoft.com/office/powerpoint/2010/main" val="15160993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DF5126B7-2D5A-4DCE-9D57-D85DCC7B40B6}" type="slidenum">
              <a:rPr lang="en-US" smtClean="0"/>
              <a:pPr>
                <a:defRPr/>
              </a:pPr>
              <a:t>‹#›</a:t>
            </a:fld>
            <a:endParaRPr lang="en-US"/>
          </a:p>
        </p:txBody>
      </p:sp>
    </p:spTree>
    <p:extLst>
      <p:ext uri="{BB962C8B-B14F-4D97-AF65-F5344CB8AC3E}">
        <p14:creationId xmlns:p14="http://schemas.microsoft.com/office/powerpoint/2010/main" val="1886100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a:t>Click to edit Master title style</a:t>
            </a:r>
          </a:p>
        </p:txBody>
      </p:sp>
      <p:sp>
        <p:nvSpPr>
          <p:cNvPr id="3" name="ClipArt Placeholder 2"/>
          <p:cNvSpPr>
            <a:spLocks noGrp="1"/>
          </p:cNvSpPr>
          <p:nvPr>
            <p:ph type="clipArt" sz="half" idx="1"/>
          </p:nvPr>
        </p:nvSpPr>
        <p:spPr>
          <a:xfrm>
            <a:off x="457200" y="1600200"/>
            <a:ext cx="4038600" cy="4530725"/>
          </a:xfrm>
        </p:spPr>
        <p:txBody>
          <a:bodyPr/>
          <a:lstStyle/>
          <a:p>
            <a:pPr lvl="0"/>
            <a:endParaRPr lang="en-US" noProof="0"/>
          </a:p>
        </p:txBody>
      </p:sp>
      <p:sp>
        <p:nvSpPr>
          <p:cNvPr id="4" name="Text Placeholder 3"/>
          <p:cNvSpPr>
            <a:spLocks noGrp="1"/>
          </p:cNvSpPr>
          <p:nvPr>
            <p:ph type="body" sz="half" idx="2"/>
          </p:nvPr>
        </p:nvSpPr>
        <p:spPr>
          <a:xfrm>
            <a:off x="4648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9"/>
          <p:cNvSpPr>
            <a:spLocks noGrp="1" noChangeArrowheads="1"/>
          </p:cNvSpPr>
          <p:nvPr>
            <p:ph type="dt" sz="half" idx="10"/>
          </p:nvPr>
        </p:nvSpPr>
        <p:spPr>
          <a:ln/>
        </p:spPr>
        <p:txBody>
          <a:bodyPr/>
          <a:lstStyle>
            <a:lvl1pPr>
              <a:defRPr/>
            </a:lvl1pPr>
          </a:lstStyle>
          <a:p>
            <a:pPr>
              <a:defRPr/>
            </a:pPr>
            <a:endParaRPr lang="en-US"/>
          </a:p>
        </p:txBody>
      </p:sp>
      <p:sp>
        <p:nvSpPr>
          <p:cNvPr id="6" name="Rectangle 20"/>
          <p:cNvSpPr>
            <a:spLocks noGrp="1" noChangeArrowheads="1"/>
          </p:cNvSpPr>
          <p:nvPr>
            <p:ph type="ftr" sz="quarter" idx="11"/>
          </p:nvPr>
        </p:nvSpPr>
        <p:spPr>
          <a:ln/>
        </p:spPr>
        <p:txBody>
          <a:bodyPr/>
          <a:lstStyle>
            <a:lvl1pPr>
              <a:defRPr/>
            </a:lvl1pPr>
          </a:lstStyle>
          <a:p>
            <a:pPr>
              <a:defRPr/>
            </a:pPr>
            <a:endParaRPr lang="en-US"/>
          </a:p>
        </p:txBody>
      </p:sp>
      <p:sp>
        <p:nvSpPr>
          <p:cNvPr id="7" name="Rectangle 21"/>
          <p:cNvSpPr>
            <a:spLocks noGrp="1" noChangeArrowheads="1"/>
          </p:cNvSpPr>
          <p:nvPr>
            <p:ph type="sldNum" sz="quarter" idx="12"/>
          </p:nvPr>
        </p:nvSpPr>
        <p:spPr>
          <a:ln/>
        </p:spPr>
        <p:txBody>
          <a:bodyPr/>
          <a:lstStyle>
            <a:lvl1pPr>
              <a:defRPr/>
            </a:lvl1pPr>
          </a:lstStyle>
          <a:p>
            <a:pPr>
              <a:defRPr/>
            </a:pPr>
            <a:fld id="{436D6BEE-982F-4AF6-B88F-D8D8BB485D6C}" type="slidenum">
              <a:rPr lang="en-US"/>
              <a:pPr>
                <a:defRPr/>
              </a:pPr>
              <a:t>‹#›</a:t>
            </a:fld>
            <a:endParaRPr lang="en-US"/>
          </a:p>
        </p:txBody>
      </p:sp>
    </p:spTree>
    <p:extLst>
      <p:ext uri="{BB962C8B-B14F-4D97-AF65-F5344CB8AC3E}">
        <p14:creationId xmlns:p14="http://schemas.microsoft.com/office/powerpoint/2010/main" val="7028514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AndTx">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648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9"/>
          <p:cNvSpPr>
            <a:spLocks noGrp="1" noChangeArrowheads="1"/>
          </p:cNvSpPr>
          <p:nvPr>
            <p:ph type="dt" sz="half" idx="10"/>
          </p:nvPr>
        </p:nvSpPr>
        <p:spPr>
          <a:ln/>
        </p:spPr>
        <p:txBody>
          <a:bodyPr/>
          <a:lstStyle>
            <a:lvl1pPr>
              <a:defRPr/>
            </a:lvl1pPr>
          </a:lstStyle>
          <a:p>
            <a:pPr>
              <a:defRPr/>
            </a:pPr>
            <a:endParaRPr lang="en-US"/>
          </a:p>
        </p:txBody>
      </p:sp>
      <p:sp>
        <p:nvSpPr>
          <p:cNvPr id="6" name="Rectangle 20"/>
          <p:cNvSpPr>
            <a:spLocks noGrp="1" noChangeArrowheads="1"/>
          </p:cNvSpPr>
          <p:nvPr>
            <p:ph type="ftr" sz="quarter" idx="11"/>
          </p:nvPr>
        </p:nvSpPr>
        <p:spPr>
          <a:ln/>
        </p:spPr>
        <p:txBody>
          <a:bodyPr/>
          <a:lstStyle>
            <a:lvl1pPr>
              <a:defRPr/>
            </a:lvl1pPr>
          </a:lstStyle>
          <a:p>
            <a:pPr>
              <a:defRPr/>
            </a:pPr>
            <a:endParaRPr lang="en-US"/>
          </a:p>
        </p:txBody>
      </p:sp>
      <p:sp>
        <p:nvSpPr>
          <p:cNvPr id="7" name="Rectangle 21"/>
          <p:cNvSpPr>
            <a:spLocks noGrp="1" noChangeArrowheads="1"/>
          </p:cNvSpPr>
          <p:nvPr>
            <p:ph type="sldNum" sz="quarter" idx="12"/>
          </p:nvPr>
        </p:nvSpPr>
        <p:spPr>
          <a:ln/>
        </p:spPr>
        <p:txBody>
          <a:bodyPr/>
          <a:lstStyle>
            <a:lvl1pPr>
              <a:defRPr/>
            </a:lvl1pPr>
          </a:lstStyle>
          <a:p>
            <a:pPr>
              <a:defRPr/>
            </a:pPr>
            <a:fld id="{E76326CC-305E-4218-8F66-E5C12B7045E1}" type="slidenum">
              <a:rPr lang="en-US"/>
              <a:pPr>
                <a:defRPr/>
              </a:pPr>
              <a:t>‹#›</a:t>
            </a:fld>
            <a:endParaRPr lang="en-US"/>
          </a:p>
        </p:txBody>
      </p:sp>
    </p:spTree>
    <p:extLst>
      <p:ext uri="{BB962C8B-B14F-4D97-AF65-F5344CB8AC3E}">
        <p14:creationId xmlns:p14="http://schemas.microsoft.com/office/powerpoint/2010/main" val="40775232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70A8AB61-1425-411C-B7D2-2372A46D8AC1}" type="slidenum">
              <a:rPr lang="en-US" smtClean="0"/>
              <a:pPr>
                <a:defRPr/>
              </a:pPr>
              <a:t>‹#›</a:t>
            </a:fld>
            <a:endParaRPr lang="en-US"/>
          </a:p>
        </p:txBody>
      </p:sp>
    </p:spTree>
    <p:extLst>
      <p:ext uri="{BB962C8B-B14F-4D97-AF65-F5344CB8AC3E}">
        <p14:creationId xmlns:p14="http://schemas.microsoft.com/office/powerpoint/2010/main" val="8342198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pPr>
              <a:defRPr/>
            </a:pPr>
            <a:fld id="{17A080EC-CB9E-4C49-BAE1-FBA9913C24D4}" type="slidenum">
              <a:rPr lang="en-US" smtClean="0"/>
              <a:pPr>
                <a:defRPr/>
              </a:pPr>
              <a:t>‹#›</a:t>
            </a:fld>
            <a:endParaRPr lang="en-US"/>
          </a:p>
        </p:txBody>
      </p:sp>
    </p:spTree>
    <p:extLst>
      <p:ext uri="{BB962C8B-B14F-4D97-AF65-F5344CB8AC3E}">
        <p14:creationId xmlns:p14="http://schemas.microsoft.com/office/powerpoint/2010/main" val="1560969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pPr>
              <a:defRPr/>
            </a:pPr>
            <a:fld id="{6101568D-EBAA-46C8-B15B-D7D32A97ABF9}" type="slidenum">
              <a:rPr lang="en-US" smtClean="0"/>
              <a:pPr>
                <a:defRPr/>
              </a:pPr>
              <a:t>‹#›</a:t>
            </a:fld>
            <a:endParaRPr lang="en-US"/>
          </a:p>
        </p:txBody>
      </p:sp>
    </p:spTree>
    <p:extLst>
      <p:ext uri="{BB962C8B-B14F-4D97-AF65-F5344CB8AC3E}">
        <p14:creationId xmlns:p14="http://schemas.microsoft.com/office/powerpoint/2010/main" val="18309373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pPr>
              <a:defRPr/>
            </a:pPr>
            <a:fld id="{534E999D-C3C8-4986-919A-FEDBB8197F43}" type="slidenum">
              <a:rPr lang="en-US" smtClean="0"/>
              <a:pPr>
                <a:defRPr/>
              </a:pPr>
              <a:t>‹#›</a:t>
            </a:fld>
            <a:endParaRPr lang="en-US"/>
          </a:p>
        </p:txBody>
      </p:sp>
    </p:spTree>
    <p:extLst>
      <p:ext uri="{BB962C8B-B14F-4D97-AF65-F5344CB8AC3E}">
        <p14:creationId xmlns:p14="http://schemas.microsoft.com/office/powerpoint/2010/main" val="38413551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pPr>
              <a:defRPr/>
            </a:pPr>
            <a:fld id="{DEFAE5DF-7E80-457E-BEDA-8B499A8857E5}" type="slidenum">
              <a:rPr lang="en-US" smtClean="0"/>
              <a:pPr>
                <a:defRPr/>
              </a:pPr>
              <a:t>‹#›</a:t>
            </a:fld>
            <a:endParaRPr lang="en-US"/>
          </a:p>
        </p:txBody>
      </p:sp>
    </p:spTree>
    <p:extLst>
      <p:ext uri="{BB962C8B-B14F-4D97-AF65-F5344CB8AC3E}">
        <p14:creationId xmlns:p14="http://schemas.microsoft.com/office/powerpoint/2010/main" val="3241313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pPr>
              <a:defRPr/>
            </a:pPr>
            <a:fld id="{097405D9-500E-4F92-8B83-AC8C53D952BB}" type="slidenum">
              <a:rPr lang="en-US" smtClean="0"/>
              <a:pPr>
                <a:defRPr/>
              </a:pPr>
              <a:t>‹#›</a:t>
            </a:fld>
            <a:endParaRPr lang="en-US"/>
          </a:p>
        </p:txBody>
      </p:sp>
    </p:spTree>
    <p:extLst>
      <p:ext uri="{BB962C8B-B14F-4D97-AF65-F5344CB8AC3E}">
        <p14:creationId xmlns:p14="http://schemas.microsoft.com/office/powerpoint/2010/main" val="21569528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pPr>
              <a:defRPr/>
            </a:pPr>
            <a:fld id="{1606C235-F90D-4498-A47F-437484156FCD}" type="slidenum">
              <a:rPr lang="en-US" smtClean="0"/>
              <a:pPr>
                <a:defRPr/>
              </a:pPr>
              <a:t>‹#›</a:t>
            </a:fld>
            <a:endParaRPr lang="en-US"/>
          </a:p>
        </p:txBody>
      </p:sp>
    </p:spTree>
    <p:extLst>
      <p:ext uri="{BB962C8B-B14F-4D97-AF65-F5344CB8AC3E}">
        <p14:creationId xmlns:p14="http://schemas.microsoft.com/office/powerpoint/2010/main" val="19360567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fld id="{049A10DC-1BC7-4BCA-AD57-1EB4A0620795}" type="slidenum">
              <a:rPr lang="en-US" smtClean="0"/>
              <a:pPr>
                <a:defRPr/>
              </a:pPr>
              <a:t>‹#›</a:t>
            </a:fld>
            <a:endParaRPr lang="en-US"/>
          </a:p>
        </p:txBody>
      </p:sp>
    </p:spTree>
    <p:extLst>
      <p:ext uri="{BB962C8B-B14F-4D97-AF65-F5344CB8AC3E}">
        <p14:creationId xmlns:p14="http://schemas.microsoft.com/office/powerpoint/2010/main" val="17690478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pPr>
              <a:defRPr/>
            </a:pPr>
            <a:fld id="{73BBEE94-F786-4A5D-97AB-B5C3DA1D9EC2}" type="slidenum">
              <a:rPr lang="en-US" smtClean="0"/>
              <a:pPr>
                <a:defRPr/>
              </a:pPr>
              <a:t>‹#›</a:t>
            </a:fld>
            <a:endParaRPr lang="en-US"/>
          </a:p>
        </p:txBody>
      </p:sp>
    </p:spTree>
    <p:extLst>
      <p:ext uri="{BB962C8B-B14F-4D97-AF65-F5344CB8AC3E}">
        <p14:creationId xmlns:p14="http://schemas.microsoft.com/office/powerpoint/2010/main" val="742830199"/>
      </p:ext>
    </p:extLst>
  </p:cSld>
  <p:clrMap bg1="lt1" tx1="dk1" bg2="lt2" tx2="dk2" accent1="accent1" accent2="accent2" accent3="accent3" accent4="accent4" accent5="accent5" accent6="accent6" hlink="hlink" folHlink="folHlink"/>
  <p:sldLayoutIdLst>
    <p:sldLayoutId id="2147484273" r:id="rId1"/>
    <p:sldLayoutId id="2147484274" r:id="rId2"/>
    <p:sldLayoutId id="2147484275" r:id="rId3"/>
    <p:sldLayoutId id="2147484276" r:id="rId4"/>
    <p:sldLayoutId id="2147484277" r:id="rId5"/>
    <p:sldLayoutId id="2147484278" r:id="rId6"/>
    <p:sldLayoutId id="2147484279" r:id="rId7"/>
    <p:sldLayoutId id="2147484280" r:id="rId8"/>
    <p:sldLayoutId id="2147484281" r:id="rId9"/>
    <p:sldLayoutId id="2147484282" r:id="rId10"/>
    <p:sldLayoutId id="2147484283" r:id="rId11"/>
    <p:sldLayoutId id="2147484284" r:id="rId12"/>
    <p:sldLayoutId id="2147484285" r:id="rId13"/>
    <p:sldLayoutId id="2147484286" r:id="rId14"/>
    <p:sldLayoutId id="2147484287" r:id="rId15"/>
    <p:sldLayoutId id="2147484288" r:id="rId16"/>
    <p:sldLayoutId id="2147484289" r:id="rId17"/>
    <p:sldLayoutId id="2147484292" r:id="rId18"/>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escambiaschools.org/Page/1054" TargetMode="External"/><Relationship Id="rId2" Type="http://schemas.openxmlformats.org/officeDocument/2006/relationships/notesSlide" Target="../notesSlides/notesSlide10.xml"/><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3" Type="http://schemas.openxmlformats.org/officeDocument/2006/relationships/hyperlink" Target="Medical%20Event%20Report%205-31-24%20(1).pdf" TargetMode="External"/><Relationship Id="rId2" Type="http://schemas.openxmlformats.org/officeDocument/2006/relationships/notesSlide" Target="../notesSlides/notesSlide11.xml"/><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4.xml"/><Relationship Id="rId1" Type="http://schemas.openxmlformats.org/officeDocument/2006/relationships/slideLayout" Target="../slideLayouts/slideLayout17.xml"/><Relationship Id="rId4" Type="http://schemas.openxmlformats.org/officeDocument/2006/relationships/hyperlink" Target="https://www.dreamstime.com/hyperglycemia-high-sugar-glucose-level-blood-symptoms-infografic-woman-character-flat-vector-medical-hyperglycemia-high-image261122263"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5.xml"/><Relationship Id="rId1" Type="http://schemas.openxmlformats.org/officeDocument/2006/relationships/slideLayout" Target="../slideLayouts/slideLayout17.xml"/><Relationship Id="rId4" Type="http://schemas.openxmlformats.org/officeDocument/2006/relationships/hyperlink" Target="https://www.fitterfly.com/blog/diabetes-and-hypoglycemia/"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hyperlink" Target="https://www.baqsimi.ca/fr/patients-soignants/comment-utiliser-baqsimi/" TargetMode="External"/><Relationship Id="rId2" Type="http://schemas.openxmlformats.org/officeDocument/2006/relationships/notesSlide" Target="../notesSlides/notesSlide17.xml"/><Relationship Id="rId1" Type="http://schemas.openxmlformats.org/officeDocument/2006/relationships/slideLayout" Target="../slideLayouts/slideLayout18.xml"/><Relationship Id="rId6" Type="http://schemas.openxmlformats.org/officeDocument/2006/relationships/image" Target="../media/image4.jpg"/><Relationship Id="rId5" Type="http://schemas.openxmlformats.org/officeDocument/2006/relationships/hyperlink" Target="https://creativecommons.org/licenses/by-sa/3.0/" TargetMode="External"/><Relationship Id="rId4" Type="http://schemas.openxmlformats.org/officeDocument/2006/relationships/hyperlink" Target="https://en.wikipedia.org/wiki/File:Glucagon_emergency_rescue_kit.JPG"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0.xml"/><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24.xml"/><Relationship Id="rId1" Type="http://schemas.openxmlformats.org/officeDocument/2006/relationships/slideLayout" Target="../slideLayouts/slideLayout18.xml"/><Relationship Id="rId4" Type="http://schemas.openxmlformats.org/officeDocument/2006/relationships/hyperlink" Target="https://curingepilepsy.com/2018/04/12/types-of-seizures-and-their-symptoms/"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6.xml"/><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27.xml"/><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28.xml"/><Relationship Id="rId1" Type="http://schemas.openxmlformats.org/officeDocument/2006/relationships/slideLayout" Target="../slideLayouts/slideLayout18.xml"/><Relationship Id="rId4" Type="http://schemas.openxmlformats.org/officeDocument/2006/relationships/hyperlink" Target="https://www.etsy.com/listing/1252100432/vns-magnet-identifier-vinyl-vagus-nerve" TargetMode="External"/></Relationships>
</file>

<file path=ppt/slides/_rels/slide2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9.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hyperlink" Target="https://www.escambiaschools.org/health_services" TargetMode="External"/><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8.xml"/></Relationships>
</file>

<file path=ppt/slides/_rels/slide33.xml.rels><?xml version="1.0" encoding="UTF-8" standalone="yes"?>
<Relationships xmlns="http://schemas.openxmlformats.org/package/2006/relationships"><Relationship Id="rId3" Type="http://schemas.openxmlformats.org/officeDocument/2006/relationships/hyperlink" Target="MEDICATION%20ADMINISTRTION%20POST%20TEST%2025-26%20B.docx" TargetMode="External"/><Relationship Id="rId2" Type="http://schemas.openxmlformats.org/officeDocument/2006/relationships/notesSlide" Target="../notesSlides/notesSlide33.xml"/><Relationship Id="rId1" Type="http://schemas.openxmlformats.org/officeDocument/2006/relationships/slideLayout" Target="../slideLayouts/slideLayout17.xml"/><Relationship Id="rId4" Type="http://schemas.openxmlformats.org/officeDocument/2006/relationships/hyperlink" Target="mailto:bhagans@ecsdfl.us"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DISPERSION%20OF%20MEDICATION%20FORM%206-11-2025%20(28).docx" TargetMode="External"/><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3" Type="http://schemas.openxmlformats.org/officeDocument/2006/relationships/hyperlink" Target="Copy%20of%20SMR%20Scheduled%202025-2026.xlsx" TargetMode="External"/><Relationship Id="rId2" Type="http://schemas.openxmlformats.org/officeDocument/2006/relationships/notesSlide" Target="../notesSlides/notesSlide5.xml"/><Relationship Id="rId1" Type="http://schemas.openxmlformats.org/officeDocument/2006/relationships/slideLayout" Target="../slideLayouts/slideLayout17.xml"/><Relationship Id="rId4" Type="http://schemas.openxmlformats.org/officeDocument/2006/relationships/hyperlink" Target="Copy%20of%20SMR%20PRN%202025%20-%202026..xlsx"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3" Type="http://schemas.openxmlformats.org/officeDocument/2006/relationships/hyperlink" Target="Medication%20Error%20Report%206-5-24%20(1).pdf" TargetMode="External"/><Relationship Id="rId2" Type="http://schemas.openxmlformats.org/officeDocument/2006/relationships/notesSlide" Target="../notesSlides/notesSlide9.xm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1447800" y="228600"/>
            <a:ext cx="6248400" cy="3505200"/>
          </a:xfrm>
        </p:spPr>
        <p:txBody>
          <a:bodyPr>
            <a:normAutofit fontScale="90000"/>
          </a:bodyPr>
          <a:lstStyle/>
          <a:p>
            <a:pPr algn="ctr" eaLnBrk="1" hangingPunct="1">
              <a:defRPr/>
            </a:pPr>
            <a:r>
              <a:rPr lang="en-US" sz="4000" dirty="0"/>
              <a:t>Escambia County Public Schools</a:t>
            </a:r>
            <a:br>
              <a:rPr lang="en-US" sz="4000" dirty="0"/>
            </a:br>
            <a:r>
              <a:rPr lang="en-US" sz="4000" dirty="0"/>
              <a:t>Health Services</a:t>
            </a:r>
            <a:br>
              <a:rPr lang="en-US" sz="3600" dirty="0"/>
            </a:br>
            <a:br>
              <a:rPr lang="en-US" sz="3600" dirty="0"/>
            </a:br>
            <a:br>
              <a:rPr lang="en-US" sz="3600" dirty="0"/>
            </a:br>
            <a:r>
              <a:rPr lang="en-US" sz="3600" dirty="0"/>
              <a:t>MEDICATION ADMINISTRATION</a:t>
            </a:r>
            <a:br>
              <a:rPr lang="en-US" sz="3600" dirty="0"/>
            </a:br>
            <a:r>
              <a:rPr lang="en-US" sz="3200" dirty="0"/>
              <a:t>2025-2026</a:t>
            </a:r>
          </a:p>
        </p:txBody>
      </p:sp>
      <p:sp>
        <p:nvSpPr>
          <p:cNvPr id="5123" name="Rectangle 3"/>
          <p:cNvSpPr>
            <a:spLocks noGrp="1" noChangeArrowheads="1"/>
          </p:cNvSpPr>
          <p:nvPr>
            <p:ph type="subTitle" idx="1"/>
          </p:nvPr>
        </p:nvSpPr>
        <p:spPr>
          <a:xfrm>
            <a:off x="685800" y="5715000"/>
            <a:ext cx="7848599" cy="838200"/>
          </a:xfrm>
        </p:spPr>
        <p:txBody>
          <a:bodyPr>
            <a:normAutofit lnSpcReduction="10000"/>
          </a:bodyPr>
          <a:lstStyle/>
          <a:p>
            <a:pPr algn="ctr" eaLnBrk="1" hangingPunct="1">
              <a:defRPr/>
            </a:pPr>
            <a:r>
              <a:rPr lang="en-US" sz="2400" b="1" dirty="0"/>
              <a:t>Annual Review</a:t>
            </a:r>
          </a:p>
          <a:p>
            <a:pPr algn="ctr" eaLnBrk="1" hangingPunct="1">
              <a:defRPr/>
            </a:pPr>
            <a:r>
              <a:rPr lang="en-US" b="1" dirty="0"/>
              <a:t>Presented by: Betty Hagans, MSN, RN School Health Coordinator</a:t>
            </a:r>
          </a:p>
          <a:p>
            <a:pPr algn="ctr" eaLnBrk="1" hangingPunct="1">
              <a:defRPr/>
            </a:pPr>
            <a:endParaRPr lang="en-US" b="1" dirty="0"/>
          </a:p>
          <a:p>
            <a:pPr algn="ctr" eaLnBrk="1" hangingPunct="1">
              <a:defRPr/>
            </a:pPr>
            <a:endParaRPr lang="en-US" sz="24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ChangeArrowheads="1"/>
          </p:cNvSpPr>
          <p:nvPr>
            <p:ph type="title"/>
          </p:nvPr>
        </p:nvSpPr>
        <p:spPr>
          <a:xfrm>
            <a:off x="455614" y="228601"/>
            <a:ext cx="8154986" cy="838199"/>
          </a:xfrm>
        </p:spPr>
        <p:txBody>
          <a:bodyPr>
            <a:normAutofit fontScale="90000"/>
          </a:bodyPr>
          <a:lstStyle/>
          <a:p>
            <a:pPr algn="ctr">
              <a:defRPr/>
            </a:pPr>
            <a:r>
              <a:rPr lang="en-US" sz="4000" dirty="0"/>
              <a:t>Guidelines For Management </a:t>
            </a:r>
            <a:br>
              <a:rPr lang="en-US" sz="2200" dirty="0"/>
            </a:br>
            <a:br>
              <a:rPr lang="en-US" sz="2200" dirty="0"/>
            </a:br>
            <a:br>
              <a:rPr lang="en-US" sz="4000" dirty="0"/>
            </a:br>
            <a:br>
              <a:rPr lang="en-US" sz="2400" dirty="0">
                <a:solidFill>
                  <a:srgbClr val="FFFF00"/>
                </a:solidFill>
                <a:latin typeface="Tahoma" pitchFamily="34" charset="0"/>
              </a:rPr>
            </a:br>
            <a:endParaRPr lang="en-US" sz="2400" dirty="0"/>
          </a:p>
        </p:txBody>
      </p:sp>
      <p:sp>
        <p:nvSpPr>
          <p:cNvPr id="154628" name="Rectangle 4"/>
          <p:cNvSpPr>
            <a:spLocks noGrp="1" noChangeArrowheads="1"/>
          </p:cNvSpPr>
          <p:nvPr>
            <p:ph type="body" sz="half" idx="2"/>
          </p:nvPr>
        </p:nvSpPr>
        <p:spPr>
          <a:xfrm>
            <a:off x="609600" y="990600"/>
            <a:ext cx="7924800" cy="5562600"/>
          </a:xfrm>
        </p:spPr>
        <p:txBody>
          <a:bodyPr>
            <a:normAutofit/>
          </a:bodyPr>
          <a:lstStyle/>
          <a:p>
            <a:pPr marL="3657600" lvl="8" indent="0" algn="ctr">
              <a:buNone/>
              <a:defRPr/>
            </a:pPr>
            <a:endParaRPr lang="en-US" sz="1400" dirty="0"/>
          </a:p>
          <a:p>
            <a:pPr lvl="0">
              <a:buClr>
                <a:srgbClr val="A53010"/>
              </a:buClr>
            </a:pPr>
            <a:r>
              <a:rPr lang="en-US" sz="2800" dirty="0">
                <a:solidFill>
                  <a:prstClr val="black">
                    <a:lumMod val="75000"/>
                    <a:lumOff val="25000"/>
                  </a:prstClr>
                </a:solidFill>
              </a:rPr>
              <a:t>Guidelines for managing Severe Allergies, Asthma, Diabetes, or Seizure Disorders are found on the District website Health Services page: </a:t>
            </a:r>
            <a:r>
              <a:rPr lang="en-US" sz="2000" dirty="0">
                <a:solidFill>
                  <a:prstClr val="black">
                    <a:lumMod val="75000"/>
                    <a:lumOff val="25000"/>
                  </a:prstClr>
                </a:solidFill>
                <a:hlinkClick r:id="rId3">
                  <a:extLst>
                    <a:ext uri="{A12FA001-AC4F-418D-AE19-62706E023703}">
                      <ahyp:hlinkClr xmlns:ahyp="http://schemas.microsoft.com/office/drawing/2018/hyperlinkcolor" val="tx"/>
                    </a:ext>
                  </a:extLst>
                </a:hlinkClick>
              </a:rPr>
              <a:t>https://www.escambiaschools.org/Page/1054</a:t>
            </a:r>
            <a:endParaRPr lang="en-US" sz="2000" dirty="0">
              <a:solidFill>
                <a:prstClr val="black">
                  <a:lumMod val="75000"/>
                  <a:lumOff val="25000"/>
                </a:prstClr>
              </a:solidFill>
            </a:endParaRPr>
          </a:p>
          <a:p>
            <a:pPr marL="457200" lvl="1" indent="0">
              <a:buNone/>
              <a:defRPr/>
            </a:pPr>
            <a:endParaRPr lang="en-US" sz="1400" dirty="0">
              <a:solidFill>
                <a:srgbClr val="001D35"/>
              </a:solidFill>
              <a:latin typeface="Google Sans"/>
            </a:endParaRPr>
          </a:p>
        </p:txBody>
      </p:sp>
    </p:spTree>
    <p:extLst>
      <p:ext uri="{BB962C8B-B14F-4D97-AF65-F5344CB8AC3E}">
        <p14:creationId xmlns:p14="http://schemas.microsoft.com/office/powerpoint/2010/main" val="37539259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ChangeArrowheads="1"/>
          </p:cNvSpPr>
          <p:nvPr>
            <p:ph type="title"/>
          </p:nvPr>
        </p:nvSpPr>
        <p:spPr>
          <a:xfrm>
            <a:off x="455614" y="228601"/>
            <a:ext cx="8154986" cy="838199"/>
          </a:xfrm>
        </p:spPr>
        <p:txBody>
          <a:bodyPr>
            <a:normAutofit fontScale="90000"/>
          </a:bodyPr>
          <a:lstStyle/>
          <a:p>
            <a:pPr algn="ctr">
              <a:defRPr/>
            </a:pPr>
            <a:r>
              <a:rPr lang="en-US" sz="4000" dirty="0"/>
              <a:t>MEDICAL EVENTS</a:t>
            </a:r>
            <a:br>
              <a:rPr lang="en-US" sz="2200" dirty="0"/>
            </a:br>
            <a:br>
              <a:rPr lang="en-US" sz="2200" dirty="0"/>
            </a:br>
            <a:br>
              <a:rPr lang="en-US" sz="4000" dirty="0"/>
            </a:br>
            <a:br>
              <a:rPr lang="en-US" sz="2400" dirty="0">
                <a:solidFill>
                  <a:srgbClr val="FFFF00"/>
                </a:solidFill>
                <a:latin typeface="Tahoma" pitchFamily="34" charset="0"/>
              </a:rPr>
            </a:br>
            <a:endParaRPr lang="en-US" sz="2400" dirty="0"/>
          </a:p>
        </p:txBody>
      </p:sp>
      <p:sp>
        <p:nvSpPr>
          <p:cNvPr id="154628" name="Rectangle 4"/>
          <p:cNvSpPr>
            <a:spLocks noGrp="1" noChangeArrowheads="1"/>
          </p:cNvSpPr>
          <p:nvPr>
            <p:ph type="body" sz="half" idx="2"/>
          </p:nvPr>
        </p:nvSpPr>
        <p:spPr>
          <a:xfrm>
            <a:off x="609600" y="990600"/>
            <a:ext cx="7924800" cy="5562600"/>
          </a:xfrm>
        </p:spPr>
        <p:txBody>
          <a:bodyPr>
            <a:normAutofit/>
          </a:bodyPr>
          <a:lstStyle/>
          <a:p>
            <a:pPr marL="3657600" lvl="8" indent="0" algn="ctr">
              <a:buNone/>
              <a:defRPr/>
            </a:pPr>
            <a:endParaRPr lang="en-US" sz="1400" dirty="0"/>
          </a:p>
          <a:p>
            <a:pPr lvl="1">
              <a:defRPr/>
            </a:pPr>
            <a:r>
              <a:rPr lang="en-US" sz="2400" dirty="0">
                <a:solidFill>
                  <a:srgbClr val="001D35"/>
                </a:solidFill>
                <a:latin typeface="Google Sans"/>
              </a:rPr>
              <a:t>Any time 911 is called you must notify Betty Hagans, the School Health Coordinator @ 850-469-5456 or Deidra </a:t>
            </a:r>
            <a:r>
              <a:rPr lang="en-US" sz="2400" dirty="0" err="1">
                <a:solidFill>
                  <a:srgbClr val="001D35"/>
                </a:solidFill>
                <a:latin typeface="Google Sans"/>
              </a:rPr>
              <a:t>Nimblett</a:t>
            </a:r>
            <a:r>
              <a:rPr lang="en-US" sz="2400" dirty="0">
                <a:solidFill>
                  <a:srgbClr val="001D35"/>
                </a:solidFill>
                <a:latin typeface="Google Sans"/>
              </a:rPr>
              <a:t>, the Health Services Registered Nurse @850-439-2681.</a:t>
            </a:r>
          </a:p>
          <a:p>
            <a:pPr lvl="1">
              <a:defRPr/>
            </a:pPr>
            <a:r>
              <a:rPr lang="en-US" sz="2400" dirty="0">
                <a:solidFill>
                  <a:srgbClr val="001D35"/>
                </a:solidFill>
                <a:latin typeface="Google Sans"/>
              </a:rPr>
              <a:t>A Medical Event Report must be filled out and faxed to 850-469-5346 within 24 hours.</a:t>
            </a:r>
          </a:p>
          <a:p>
            <a:pPr lvl="1">
              <a:defRPr/>
            </a:pPr>
            <a:r>
              <a:rPr lang="en-US" sz="2400" dirty="0">
                <a:solidFill>
                  <a:srgbClr val="001D35"/>
                </a:solidFill>
                <a:latin typeface="Google Sans"/>
              </a:rPr>
              <a:t>This form can be found on the district webpage as well as in the medication book.</a:t>
            </a:r>
          </a:p>
          <a:p>
            <a:pPr marL="457200" lvl="1" indent="0" algn="ctr">
              <a:buNone/>
              <a:defRPr/>
            </a:pPr>
            <a:r>
              <a:rPr lang="en-US" sz="2000" dirty="0">
                <a:solidFill>
                  <a:srgbClr val="001D35"/>
                </a:solidFill>
                <a:latin typeface="Google Sans"/>
                <a:hlinkClick r:id="rId3" action="ppaction://hlinkfile"/>
              </a:rPr>
              <a:t>Medical Event Report 5-31-24 (1).pdf</a:t>
            </a:r>
            <a:endParaRPr lang="en-US" sz="2000" dirty="0">
              <a:solidFill>
                <a:srgbClr val="001D35"/>
              </a:solidFill>
              <a:latin typeface="Google Sans"/>
            </a:endParaRPr>
          </a:p>
          <a:p>
            <a:pPr lvl="1">
              <a:defRPr/>
            </a:pPr>
            <a:endParaRPr lang="en-US" sz="2400" dirty="0">
              <a:solidFill>
                <a:srgbClr val="001D35"/>
              </a:solidFill>
              <a:latin typeface="Google Sans"/>
            </a:endParaRPr>
          </a:p>
        </p:txBody>
      </p:sp>
    </p:spTree>
    <p:extLst>
      <p:ext uri="{BB962C8B-B14F-4D97-AF65-F5344CB8AC3E}">
        <p14:creationId xmlns:p14="http://schemas.microsoft.com/office/powerpoint/2010/main" val="16981700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ChangeArrowheads="1"/>
          </p:cNvSpPr>
          <p:nvPr>
            <p:ph type="title"/>
          </p:nvPr>
        </p:nvSpPr>
        <p:spPr>
          <a:xfrm>
            <a:off x="455614" y="228601"/>
            <a:ext cx="8154986" cy="838199"/>
          </a:xfrm>
        </p:spPr>
        <p:txBody>
          <a:bodyPr>
            <a:normAutofit fontScale="90000"/>
          </a:bodyPr>
          <a:lstStyle/>
          <a:p>
            <a:pPr algn="ctr">
              <a:defRPr/>
            </a:pPr>
            <a:r>
              <a:rPr lang="en-US" sz="4000" dirty="0"/>
              <a:t>Emergency Medications</a:t>
            </a:r>
            <a:br>
              <a:rPr lang="en-US" sz="2200" dirty="0"/>
            </a:br>
            <a:br>
              <a:rPr lang="en-US" sz="2200" dirty="0"/>
            </a:br>
            <a:br>
              <a:rPr lang="en-US" sz="4000" dirty="0"/>
            </a:br>
            <a:br>
              <a:rPr lang="en-US" sz="2400" dirty="0">
                <a:solidFill>
                  <a:srgbClr val="FFFF00"/>
                </a:solidFill>
                <a:latin typeface="Tahoma" pitchFamily="34" charset="0"/>
              </a:rPr>
            </a:br>
            <a:endParaRPr lang="en-US" sz="2400" dirty="0"/>
          </a:p>
        </p:txBody>
      </p:sp>
      <p:sp>
        <p:nvSpPr>
          <p:cNvPr id="154628" name="Rectangle 4"/>
          <p:cNvSpPr>
            <a:spLocks noGrp="1" noChangeArrowheads="1"/>
          </p:cNvSpPr>
          <p:nvPr>
            <p:ph type="body" sz="half" idx="2"/>
          </p:nvPr>
        </p:nvSpPr>
        <p:spPr>
          <a:xfrm>
            <a:off x="609600" y="990600"/>
            <a:ext cx="7924800" cy="5562600"/>
          </a:xfrm>
        </p:spPr>
        <p:txBody>
          <a:bodyPr>
            <a:normAutofit/>
          </a:bodyPr>
          <a:lstStyle/>
          <a:p>
            <a:pPr marL="3657600" lvl="8" indent="0" algn="ctr">
              <a:buNone/>
              <a:defRPr/>
            </a:pPr>
            <a:endParaRPr lang="en-US" sz="1400" dirty="0"/>
          </a:p>
          <a:p>
            <a:pPr marL="0" indent="0" algn="ctr">
              <a:buNone/>
              <a:defRPr/>
            </a:pPr>
            <a:r>
              <a:rPr lang="en-US" sz="2800" dirty="0">
                <a:solidFill>
                  <a:srgbClr val="001D35"/>
                </a:solidFill>
                <a:latin typeface="Google Sans"/>
              </a:rPr>
              <a:t>Common Emergency Medications seen in the clinic</a:t>
            </a:r>
          </a:p>
          <a:p>
            <a:pPr lvl="1">
              <a:buFont typeface="Arial" panose="020B0604020202020204" pitchFamily="34" charset="0"/>
              <a:buChar char="•"/>
              <a:defRPr/>
            </a:pPr>
            <a:r>
              <a:rPr lang="en-US" sz="1800" dirty="0">
                <a:solidFill>
                  <a:srgbClr val="001D35"/>
                </a:solidFill>
                <a:latin typeface="Google Sans"/>
              </a:rPr>
              <a:t>Epinephrine- Used to treat Anaphylaxis (Severe allergic reaction) -Comes in auto injector or nasal form.</a:t>
            </a:r>
          </a:p>
          <a:p>
            <a:pPr lvl="1">
              <a:buFont typeface="Arial" panose="020B0604020202020204" pitchFamily="34" charset="0"/>
              <a:buChar char="•"/>
              <a:defRPr/>
            </a:pPr>
            <a:r>
              <a:rPr lang="en-US" sz="1800" dirty="0">
                <a:solidFill>
                  <a:srgbClr val="001D35"/>
                </a:solidFill>
                <a:latin typeface="Google Sans"/>
              </a:rPr>
              <a:t>Glucagon- Used to treat severe Hypoglycemia- Comes in an injection and nasal form.</a:t>
            </a:r>
          </a:p>
          <a:p>
            <a:pPr lvl="1">
              <a:buFont typeface="Arial" panose="020B0604020202020204" pitchFamily="34" charset="0"/>
              <a:buChar char="•"/>
              <a:defRPr/>
            </a:pPr>
            <a:r>
              <a:rPr lang="en-US" sz="1800" dirty="0" err="1">
                <a:solidFill>
                  <a:srgbClr val="001D35"/>
                </a:solidFill>
                <a:latin typeface="Google Sans"/>
              </a:rPr>
              <a:t>Valtoco</a:t>
            </a:r>
            <a:r>
              <a:rPr lang="en-US" sz="1800" dirty="0">
                <a:solidFill>
                  <a:srgbClr val="001D35"/>
                </a:solidFill>
                <a:latin typeface="Google Sans"/>
              </a:rPr>
              <a:t>, </a:t>
            </a:r>
            <a:r>
              <a:rPr lang="en-US" sz="1800" dirty="0" err="1">
                <a:solidFill>
                  <a:srgbClr val="001D35"/>
                </a:solidFill>
                <a:latin typeface="Google Sans"/>
              </a:rPr>
              <a:t>Nayzilam</a:t>
            </a:r>
            <a:r>
              <a:rPr lang="en-US" sz="1800" dirty="0">
                <a:solidFill>
                  <a:srgbClr val="001D35"/>
                </a:solidFill>
                <a:latin typeface="Google Sans"/>
              </a:rPr>
              <a:t>, </a:t>
            </a:r>
            <a:r>
              <a:rPr lang="en-US" sz="1800" dirty="0" err="1">
                <a:solidFill>
                  <a:srgbClr val="001D35"/>
                </a:solidFill>
                <a:latin typeface="Google Sans"/>
              </a:rPr>
              <a:t>Diastat</a:t>
            </a:r>
            <a:r>
              <a:rPr lang="en-US" sz="1800" dirty="0">
                <a:solidFill>
                  <a:srgbClr val="001D35"/>
                </a:solidFill>
                <a:latin typeface="Google Sans"/>
              </a:rPr>
              <a:t>- Used to treat Seizure activity. Comes in rectal and nasal form.</a:t>
            </a:r>
            <a:endParaRPr lang="en-US" sz="1400" dirty="0">
              <a:solidFill>
                <a:srgbClr val="001D35"/>
              </a:solidFill>
              <a:latin typeface="Google Sans"/>
            </a:endParaRPr>
          </a:p>
          <a:p>
            <a:pPr marL="457200" lvl="1" indent="0" algn="ctr">
              <a:buNone/>
              <a:defRPr/>
            </a:pPr>
            <a:r>
              <a:rPr lang="en-US" sz="1800" b="1" dirty="0">
                <a:solidFill>
                  <a:srgbClr val="001D35"/>
                </a:solidFill>
                <a:latin typeface="Google Sans"/>
              </a:rPr>
              <a:t>Follow student’s Emergency Action Plan</a:t>
            </a:r>
          </a:p>
          <a:p>
            <a:pPr marL="457200" lvl="1" indent="0" algn="ctr">
              <a:buNone/>
              <a:defRPr/>
            </a:pPr>
            <a:endParaRPr lang="en-US" sz="1800" b="1" dirty="0">
              <a:solidFill>
                <a:srgbClr val="001D35"/>
              </a:solidFill>
              <a:latin typeface="Google Sans"/>
            </a:endParaRPr>
          </a:p>
          <a:p>
            <a:pPr marL="457200" lvl="1" indent="0">
              <a:buNone/>
              <a:defRPr/>
            </a:pPr>
            <a:r>
              <a:rPr lang="en-US" sz="1800" b="1" dirty="0">
                <a:solidFill>
                  <a:srgbClr val="FF5050"/>
                </a:solidFill>
                <a:latin typeface="Google Sans"/>
              </a:rPr>
              <a:t>YOU MUST CALL 911 ANYTIME AN EMERGENCY MEDICATION IS GIVEN</a:t>
            </a:r>
          </a:p>
          <a:p>
            <a:pPr marL="457200" lvl="1" indent="0">
              <a:buNone/>
              <a:defRPr/>
            </a:pPr>
            <a:endParaRPr lang="en-US" sz="1400" dirty="0">
              <a:solidFill>
                <a:srgbClr val="001D35"/>
              </a:solidFill>
              <a:latin typeface="Google Sans"/>
            </a:endParaRPr>
          </a:p>
        </p:txBody>
      </p:sp>
    </p:spTree>
    <p:extLst>
      <p:ext uri="{BB962C8B-B14F-4D97-AF65-F5344CB8AC3E}">
        <p14:creationId xmlns:p14="http://schemas.microsoft.com/office/powerpoint/2010/main" val="31635048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ChangeArrowheads="1"/>
          </p:cNvSpPr>
          <p:nvPr>
            <p:ph type="title"/>
          </p:nvPr>
        </p:nvSpPr>
        <p:spPr>
          <a:xfrm>
            <a:off x="455614" y="228601"/>
            <a:ext cx="8154986" cy="838199"/>
          </a:xfrm>
        </p:spPr>
        <p:txBody>
          <a:bodyPr>
            <a:normAutofit fontScale="90000"/>
          </a:bodyPr>
          <a:lstStyle/>
          <a:p>
            <a:pPr algn="ctr">
              <a:defRPr/>
            </a:pPr>
            <a:r>
              <a:rPr lang="en-US" sz="4000" dirty="0"/>
              <a:t>DIABETES</a:t>
            </a:r>
            <a:br>
              <a:rPr lang="en-US" sz="2200" dirty="0"/>
            </a:br>
            <a:br>
              <a:rPr lang="en-US" sz="2200" dirty="0"/>
            </a:br>
            <a:br>
              <a:rPr lang="en-US" sz="4000" dirty="0"/>
            </a:br>
            <a:br>
              <a:rPr lang="en-US" sz="2400" dirty="0">
                <a:solidFill>
                  <a:srgbClr val="FFFF00"/>
                </a:solidFill>
                <a:latin typeface="Tahoma" pitchFamily="34" charset="0"/>
              </a:rPr>
            </a:br>
            <a:endParaRPr lang="en-US" sz="2400" dirty="0"/>
          </a:p>
        </p:txBody>
      </p:sp>
      <p:sp>
        <p:nvSpPr>
          <p:cNvPr id="154628" name="Rectangle 4"/>
          <p:cNvSpPr>
            <a:spLocks noGrp="1" noChangeArrowheads="1"/>
          </p:cNvSpPr>
          <p:nvPr>
            <p:ph type="body" sz="half" idx="2"/>
          </p:nvPr>
        </p:nvSpPr>
        <p:spPr>
          <a:xfrm>
            <a:off x="609600" y="990600"/>
            <a:ext cx="7924800" cy="5562600"/>
          </a:xfrm>
        </p:spPr>
        <p:txBody>
          <a:bodyPr>
            <a:normAutofit/>
          </a:bodyPr>
          <a:lstStyle/>
          <a:p>
            <a:pPr marL="3657600" lvl="8" indent="0" algn="ctr">
              <a:buNone/>
              <a:defRPr/>
            </a:pPr>
            <a:endParaRPr lang="en-US" sz="1400" dirty="0"/>
          </a:p>
          <a:p>
            <a:pPr lvl="1">
              <a:defRPr/>
            </a:pPr>
            <a:r>
              <a:rPr lang="en-US" sz="2800" dirty="0">
                <a:solidFill>
                  <a:srgbClr val="001D35"/>
                </a:solidFill>
                <a:latin typeface="Google Sans"/>
              </a:rPr>
              <a:t>The RN Supervisor must be notified of all new diabetic students before care is provided.</a:t>
            </a:r>
          </a:p>
          <a:p>
            <a:pPr lvl="1">
              <a:defRPr/>
            </a:pPr>
            <a:r>
              <a:rPr lang="en-US" sz="2800" dirty="0">
                <a:solidFill>
                  <a:srgbClr val="001D35"/>
                </a:solidFill>
                <a:latin typeface="Google Sans"/>
              </a:rPr>
              <a:t>Do not provide care for a diabetic student if you have not had student specific training with a registered nurse.</a:t>
            </a:r>
          </a:p>
          <a:p>
            <a:pPr lvl="1">
              <a:defRPr/>
            </a:pPr>
            <a:r>
              <a:rPr lang="en-US" sz="2800" dirty="0">
                <a:solidFill>
                  <a:srgbClr val="001D35"/>
                </a:solidFill>
                <a:latin typeface="Google Sans"/>
              </a:rPr>
              <a:t>All Diabetic students will have an emergency action plan and orders from a physician.</a:t>
            </a:r>
          </a:p>
          <a:p>
            <a:pPr lvl="1">
              <a:defRPr/>
            </a:pPr>
            <a:endParaRPr lang="en-US" sz="2800" dirty="0">
              <a:solidFill>
                <a:srgbClr val="001D35"/>
              </a:solidFill>
              <a:latin typeface="Google Sans"/>
            </a:endParaRPr>
          </a:p>
        </p:txBody>
      </p:sp>
    </p:spTree>
    <p:extLst>
      <p:ext uri="{BB962C8B-B14F-4D97-AF65-F5344CB8AC3E}">
        <p14:creationId xmlns:p14="http://schemas.microsoft.com/office/powerpoint/2010/main" val="1612494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ChangeArrowheads="1"/>
          </p:cNvSpPr>
          <p:nvPr>
            <p:ph type="title"/>
          </p:nvPr>
        </p:nvSpPr>
        <p:spPr>
          <a:xfrm>
            <a:off x="455614" y="228602"/>
            <a:ext cx="8154986" cy="498474"/>
          </a:xfrm>
        </p:spPr>
        <p:txBody>
          <a:bodyPr>
            <a:normAutofit fontScale="90000"/>
          </a:bodyPr>
          <a:lstStyle/>
          <a:p>
            <a:pPr algn="ctr">
              <a:defRPr/>
            </a:pPr>
            <a:r>
              <a:rPr lang="en-US" sz="2200" b="1" dirty="0"/>
              <a:t>RECOGNIZING HIGH BLOOD GLUCOSE</a:t>
            </a:r>
            <a:br>
              <a:rPr lang="en-US" sz="2200" dirty="0"/>
            </a:br>
            <a:br>
              <a:rPr lang="en-US" sz="2200" dirty="0"/>
            </a:br>
            <a:br>
              <a:rPr lang="en-US" sz="4000" dirty="0"/>
            </a:br>
            <a:br>
              <a:rPr lang="en-US" sz="2400" dirty="0">
                <a:solidFill>
                  <a:srgbClr val="FFFF00"/>
                </a:solidFill>
                <a:latin typeface="Tahoma" pitchFamily="34" charset="0"/>
              </a:rPr>
            </a:br>
            <a:r>
              <a:rPr lang="en-US" sz="2400" dirty="0">
                <a:solidFill>
                  <a:srgbClr val="FFFF00"/>
                </a:solidFill>
                <a:latin typeface="Tahoma" pitchFamily="34" charset="0"/>
              </a:rPr>
              <a:t>G</a:t>
            </a:r>
            <a:endParaRPr lang="en-US" sz="2400" dirty="0"/>
          </a:p>
        </p:txBody>
      </p:sp>
      <p:sp>
        <p:nvSpPr>
          <p:cNvPr id="3" name="Text Placeholder 2">
            <a:extLst>
              <a:ext uri="{FF2B5EF4-FFF2-40B4-BE49-F238E27FC236}">
                <a16:creationId xmlns:a16="http://schemas.microsoft.com/office/drawing/2014/main" id="{29A43D02-0E17-4CAA-BA34-4362348C42C6}"/>
              </a:ext>
            </a:extLst>
          </p:cNvPr>
          <p:cNvSpPr>
            <a:spLocks noGrp="1"/>
          </p:cNvSpPr>
          <p:nvPr>
            <p:ph type="body" sz="half" idx="2"/>
          </p:nvPr>
        </p:nvSpPr>
        <p:spPr>
          <a:xfrm>
            <a:off x="531814" y="1066800"/>
            <a:ext cx="8154986" cy="5064125"/>
          </a:xfrm>
        </p:spPr>
        <p:txBody>
          <a:bodyPr/>
          <a:lstStyle/>
          <a:p>
            <a:endParaRPr lang="en-US" dirty="0"/>
          </a:p>
        </p:txBody>
      </p:sp>
      <p:pic>
        <p:nvPicPr>
          <p:cNvPr id="5" name="Picture 4">
            <a:extLst>
              <a:ext uri="{FF2B5EF4-FFF2-40B4-BE49-F238E27FC236}">
                <a16:creationId xmlns:a16="http://schemas.microsoft.com/office/drawing/2014/main" id="{2F50A431-2004-4A46-84CF-1EECC9005C3A}"/>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455614" y="829187"/>
            <a:ext cx="8307386" cy="5086350"/>
          </a:xfrm>
          <a:prstGeom prst="rect">
            <a:avLst/>
          </a:prstGeom>
        </p:spPr>
      </p:pic>
    </p:spTree>
    <p:extLst>
      <p:ext uri="{BB962C8B-B14F-4D97-AF65-F5344CB8AC3E}">
        <p14:creationId xmlns:p14="http://schemas.microsoft.com/office/powerpoint/2010/main" val="26951252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ChangeArrowheads="1"/>
          </p:cNvSpPr>
          <p:nvPr>
            <p:ph type="title"/>
          </p:nvPr>
        </p:nvSpPr>
        <p:spPr>
          <a:xfrm>
            <a:off x="455614" y="228602"/>
            <a:ext cx="8154986" cy="498474"/>
          </a:xfrm>
        </p:spPr>
        <p:txBody>
          <a:bodyPr>
            <a:normAutofit fontScale="90000"/>
          </a:bodyPr>
          <a:lstStyle/>
          <a:p>
            <a:pPr algn="ctr">
              <a:defRPr/>
            </a:pPr>
            <a:r>
              <a:rPr lang="en-US" sz="2200" b="1" dirty="0"/>
              <a:t>RECOGNIZING LOW BLOOD GLUCOSE</a:t>
            </a:r>
            <a:br>
              <a:rPr lang="en-US" sz="2200" dirty="0"/>
            </a:br>
            <a:br>
              <a:rPr lang="en-US" sz="2200" dirty="0"/>
            </a:br>
            <a:br>
              <a:rPr lang="en-US" sz="4000" dirty="0"/>
            </a:br>
            <a:br>
              <a:rPr lang="en-US" sz="2400" dirty="0">
                <a:solidFill>
                  <a:srgbClr val="FFFF00"/>
                </a:solidFill>
                <a:latin typeface="Tahoma" pitchFamily="34" charset="0"/>
              </a:rPr>
            </a:br>
            <a:r>
              <a:rPr lang="en-US" sz="2400" dirty="0">
                <a:solidFill>
                  <a:srgbClr val="FFFF00"/>
                </a:solidFill>
                <a:latin typeface="Tahoma" pitchFamily="34" charset="0"/>
              </a:rPr>
              <a:t>G</a:t>
            </a:r>
            <a:endParaRPr lang="en-US" sz="2400" dirty="0"/>
          </a:p>
        </p:txBody>
      </p:sp>
      <p:sp>
        <p:nvSpPr>
          <p:cNvPr id="3" name="Text Placeholder 2">
            <a:extLst>
              <a:ext uri="{FF2B5EF4-FFF2-40B4-BE49-F238E27FC236}">
                <a16:creationId xmlns:a16="http://schemas.microsoft.com/office/drawing/2014/main" id="{29A43D02-0E17-4CAA-BA34-4362348C42C6}"/>
              </a:ext>
            </a:extLst>
          </p:cNvPr>
          <p:cNvSpPr>
            <a:spLocks noGrp="1"/>
          </p:cNvSpPr>
          <p:nvPr>
            <p:ph type="body" sz="half" idx="2"/>
          </p:nvPr>
        </p:nvSpPr>
        <p:spPr>
          <a:xfrm>
            <a:off x="531814" y="1066800"/>
            <a:ext cx="8154986" cy="5064125"/>
          </a:xfrm>
        </p:spPr>
        <p:txBody>
          <a:bodyPr/>
          <a:lstStyle/>
          <a:p>
            <a:endParaRPr lang="en-US" dirty="0"/>
          </a:p>
        </p:txBody>
      </p:sp>
      <p:pic>
        <p:nvPicPr>
          <p:cNvPr id="4" name="Picture 3">
            <a:extLst>
              <a:ext uri="{FF2B5EF4-FFF2-40B4-BE49-F238E27FC236}">
                <a16:creationId xmlns:a16="http://schemas.microsoft.com/office/drawing/2014/main" id="{A557DF23-D82A-423E-AE0F-A671BFD72862}"/>
              </a:ext>
            </a:extLst>
          </p:cNvPr>
          <p:cNvPicPr>
            <a:picLocks noChangeAspect="1"/>
          </p:cNvPicPr>
          <p:nvPr/>
        </p:nvPicPr>
        <p:blipFill>
          <a:blip r:embed="rId3" cstate="print">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227807" y="1088923"/>
            <a:ext cx="8763000" cy="5064125"/>
          </a:xfrm>
          <a:prstGeom prst="rect">
            <a:avLst/>
          </a:prstGeom>
        </p:spPr>
      </p:pic>
    </p:spTree>
    <p:extLst>
      <p:ext uri="{BB962C8B-B14F-4D97-AF65-F5344CB8AC3E}">
        <p14:creationId xmlns:p14="http://schemas.microsoft.com/office/powerpoint/2010/main" val="16567512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p:txBody>
          <a:bodyPr/>
          <a:lstStyle/>
          <a:p>
            <a:pPr algn="ctr" eaLnBrk="1" hangingPunct="1">
              <a:defRPr/>
            </a:pPr>
            <a:r>
              <a:rPr lang="en-US" dirty="0"/>
              <a:t>Diabetic Emergency Medication</a:t>
            </a:r>
          </a:p>
        </p:txBody>
      </p:sp>
      <p:sp>
        <p:nvSpPr>
          <p:cNvPr id="121859" name="Rectangle 3"/>
          <p:cNvSpPr>
            <a:spLocks noGrp="1" noChangeArrowheads="1"/>
          </p:cNvSpPr>
          <p:nvPr>
            <p:ph type="body" sz="half" idx="2"/>
          </p:nvPr>
        </p:nvSpPr>
        <p:spPr>
          <a:xfrm>
            <a:off x="838200" y="1417638"/>
            <a:ext cx="7467600" cy="4983162"/>
          </a:xfrm>
        </p:spPr>
        <p:txBody>
          <a:bodyPr>
            <a:normAutofit/>
          </a:bodyPr>
          <a:lstStyle/>
          <a:p>
            <a:pPr eaLnBrk="1" hangingPunct="1">
              <a:defRPr/>
            </a:pPr>
            <a:endParaRPr lang="en-US" dirty="0"/>
          </a:p>
          <a:p>
            <a:pPr eaLnBrk="1" hangingPunct="1">
              <a:defRPr/>
            </a:pPr>
            <a:r>
              <a:rPr lang="en-US" sz="2400" dirty="0">
                <a:latin typeface="Google Sans"/>
              </a:rPr>
              <a:t>If a student is not able to eat or drink, administer the emergency medication if available.</a:t>
            </a:r>
          </a:p>
          <a:p>
            <a:pPr eaLnBrk="1" hangingPunct="1">
              <a:defRPr/>
            </a:pPr>
            <a:r>
              <a:rPr lang="en-US" sz="2400" dirty="0">
                <a:latin typeface="Google Sans"/>
              </a:rPr>
              <a:t>911 must be called if any emergency medication is administered.</a:t>
            </a:r>
          </a:p>
          <a:p>
            <a:pPr eaLnBrk="1" hangingPunct="1">
              <a:defRPr/>
            </a:pPr>
            <a:r>
              <a:rPr lang="en-US" sz="2400" dirty="0">
                <a:latin typeface="Google Sans"/>
              </a:rPr>
              <a:t>If student does not have medication checked into the clinic, call 911.</a:t>
            </a:r>
          </a:p>
          <a:p>
            <a:pPr eaLnBrk="1" hangingPunct="1">
              <a:defRPr/>
            </a:pPr>
            <a:r>
              <a:rPr lang="en-US" sz="2400" dirty="0">
                <a:latin typeface="Google Sans"/>
              </a:rPr>
              <a:t>May cause nausea and vomiting. Turn student on side if able.</a:t>
            </a:r>
          </a:p>
          <a:p>
            <a:pPr eaLnBrk="1" hangingPunct="1">
              <a:defRPr/>
            </a:pPr>
            <a:r>
              <a:rPr lang="en-US" sz="2400" dirty="0">
                <a:latin typeface="Google Sans"/>
              </a:rPr>
              <a:t>Stay with student until ems arrives</a:t>
            </a:r>
          </a:p>
          <a:p>
            <a:pPr eaLnBrk="1" hangingPunct="1">
              <a:defRPr/>
            </a:pPr>
            <a:r>
              <a:rPr lang="en-US" sz="2400" dirty="0">
                <a:latin typeface="Google Sans"/>
              </a:rPr>
              <a:t>DOCUMENT</a:t>
            </a:r>
          </a:p>
          <a:p>
            <a:pPr eaLnBrk="1" hangingPunct="1">
              <a:defRPr/>
            </a:pPr>
            <a:endParaRPr lang="en-US" sz="2800" dirty="0">
              <a:latin typeface="Google Sans"/>
            </a:endParaRPr>
          </a:p>
        </p:txBody>
      </p:sp>
    </p:spTree>
    <p:extLst>
      <p:ext uri="{BB962C8B-B14F-4D97-AF65-F5344CB8AC3E}">
        <p14:creationId xmlns:p14="http://schemas.microsoft.com/office/powerpoint/2010/main" val="14949800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p:txBody>
          <a:bodyPr>
            <a:normAutofit/>
          </a:bodyPr>
          <a:lstStyle/>
          <a:p>
            <a:pPr algn="ctr" eaLnBrk="1" hangingPunct="1">
              <a:defRPr/>
            </a:pPr>
            <a:r>
              <a:rPr lang="en-US" dirty="0"/>
              <a:t>Diabetic Emergency Medication</a:t>
            </a:r>
          </a:p>
        </p:txBody>
      </p:sp>
      <p:sp>
        <p:nvSpPr>
          <p:cNvPr id="121859" name="Rectangle 3"/>
          <p:cNvSpPr>
            <a:spLocks noGrp="1" noChangeArrowheads="1"/>
          </p:cNvSpPr>
          <p:nvPr>
            <p:ph type="body" sz="half" idx="2"/>
          </p:nvPr>
        </p:nvSpPr>
        <p:spPr>
          <a:xfrm>
            <a:off x="723900" y="914401"/>
            <a:ext cx="7581900" cy="5410200"/>
          </a:xfrm>
        </p:spPr>
        <p:txBody>
          <a:bodyPr>
            <a:normAutofit/>
          </a:bodyPr>
          <a:lstStyle/>
          <a:p>
            <a:pPr>
              <a:defRPr/>
            </a:pPr>
            <a:r>
              <a:rPr lang="en-US" sz="2800" dirty="0">
                <a:latin typeface="Google Sans"/>
              </a:rPr>
              <a:t>Glucagon is the emergency medication given. </a:t>
            </a:r>
          </a:p>
          <a:p>
            <a:pPr>
              <a:defRPr/>
            </a:pPr>
            <a:r>
              <a:rPr lang="en-US" sz="2800" dirty="0">
                <a:latin typeface="Google Sans"/>
              </a:rPr>
              <a:t>It can be in the form of an inhalant or an injection.</a:t>
            </a:r>
          </a:p>
          <a:p>
            <a:pPr marL="0" indent="0">
              <a:buNone/>
              <a:defRPr/>
            </a:pPr>
            <a:endParaRPr lang="en-US" sz="2800" dirty="0">
              <a:latin typeface="Google Sans"/>
            </a:endParaRPr>
          </a:p>
          <a:p>
            <a:pPr marL="0" indent="0">
              <a:buNone/>
              <a:defRPr/>
            </a:pPr>
            <a:endParaRPr lang="en-US" sz="2800" dirty="0">
              <a:latin typeface="Google Sans"/>
            </a:endParaRPr>
          </a:p>
        </p:txBody>
      </p:sp>
      <p:pic>
        <p:nvPicPr>
          <p:cNvPr id="5" name="Picture 4">
            <a:extLst>
              <a:ext uri="{FF2B5EF4-FFF2-40B4-BE49-F238E27FC236}">
                <a16:creationId xmlns:a16="http://schemas.microsoft.com/office/drawing/2014/main" id="{BC66515E-F31E-4BDE-9BFB-1230FCCC1EAC}"/>
              </a:ext>
            </a:extLst>
          </p:cNvPr>
          <p:cNvPicPr>
            <a:picLocks noChangeAspect="1"/>
          </p:cNvPicPr>
          <p:nvPr/>
        </p:nvPicPr>
        <p:blipFill>
          <a:blip r:embed="rId3" cstate="print">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609600" y="2514600"/>
            <a:ext cx="3276600" cy="3429000"/>
          </a:xfrm>
          <a:prstGeom prst="rect">
            <a:avLst/>
          </a:prstGeom>
        </p:spPr>
      </p:pic>
      <p:sp>
        <p:nvSpPr>
          <p:cNvPr id="6" name="TextBox 5">
            <a:extLst>
              <a:ext uri="{FF2B5EF4-FFF2-40B4-BE49-F238E27FC236}">
                <a16:creationId xmlns:a16="http://schemas.microsoft.com/office/drawing/2014/main" id="{4C1CE9CD-7AED-47DA-AD17-BB55C04D47A8}"/>
              </a:ext>
            </a:extLst>
          </p:cNvPr>
          <p:cNvSpPr txBox="1"/>
          <p:nvPr/>
        </p:nvSpPr>
        <p:spPr>
          <a:xfrm>
            <a:off x="457200" y="6705600"/>
            <a:ext cx="3276600" cy="369332"/>
          </a:xfrm>
          <a:prstGeom prst="rect">
            <a:avLst/>
          </a:prstGeom>
          <a:noFill/>
        </p:spPr>
        <p:txBody>
          <a:bodyPr wrap="square" rtlCol="0">
            <a:spAutoFit/>
          </a:bodyPr>
          <a:lstStyle/>
          <a:p>
            <a:r>
              <a:rPr lang="en-US" sz="900">
                <a:hlinkClick r:id="rId4" tooltip="https://en.wikipedia.org/wiki/File:Glucagon_emergency_rescue_kit.JPG"/>
              </a:rPr>
              <a:t>This Photo</a:t>
            </a:r>
            <a:r>
              <a:rPr lang="en-US" sz="900"/>
              <a:t> by Unknown Author is licensed under </a:t>
            </a:r>
            <a:r>
              <a:rPr lang="en-US" sz="900">
                <a:hlinkClick r:id="rId5" tooltip="https://creativecommons.org/licenses/by-sa/3.0/"/>
              </a:rPr>
              <a:t>CC BY-SA</a:t>
            </a:r>
            <a:endParaRPr lang="en-US" sz="900"/>
          </a:p>
        </p:txBody>
      </p:sp>
      <p:pic>
        <p:nvPicPr>
          <p:cNvPr id="8" name="Picture 7">
            <a:extLst>
              <a:ext uri="{FF2B5EF4-FFF2-40B4-BE49-F238E27FC236}">
                <a16:creationId xmlns:a16="http://schemas.microsoft.com/office/drawing/2014/main" id="{6EF0C182-CF04-4517-83E0-6851800BBCFE}"/>
              </a:ext>
            </a:extLst>
          </p:cNvPr>
          <p:cNvPicPr>
            <a:picLocks noChangeAspect="1"/>
          </p:cNvPicPr>
          <p:nvPr/>
        </p:nvPicPr>
        <p:blipFill>
          <a:blip r:embed="rId6" cstate="print">
            <a:extLst>
              <a:ext uri="{28A0092B-C50C-407E-A947-70E740481C1C}">
                <a14:useLocalDpi xmlns:a14="http://schemas.microsoft.com/office/drawing/2010/main" val="0"/>
              </a:ext>
              <a:ext uri="{837473B0-CC2E-450A-ABE3-18F120FF3D39}">
                <a1611:picAttrSrcUrl xmlns:a1611="http://schemas.microsoft.com/office/drawing/2016/11/main" r:id="rId7"/>
              </a:ext>
            </a:extLst>
          </a:blip>
          <a:stretch>
            <a:fillRect/>
          </a:stretch>
        </p:blipFill>
        <p:spPr>
          <a:xfrm>
            <a:off x="4419600" y="2400300"/>
            <a:ext cx="4000500" cy="3657600"/>
          </a:xfrm>
          <a:prstGeom prst="rect">
            <a:avLst/>
          </a:prstGeom>
        </p:spPr>
      </p:pic>
    </p:spTree>
    <p:extLst>
      <p:ext uri="{BB962C8B-B14F-4D97-AF65-F5344CB8AC3E}">
        <p14:creationId xmlns:p14="http://schemas.microsoft.com/office/powerpoint/2010/main" val="19644792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p:txBody>
          <a:bodyPr>
            <a:normAutofit/>
          </a:bodyPr>
          <a:lstStyle/>
          <a:p>
            <a:pPr algn="ctr" eaLnBrk="1" hangingPunct="1">
              <a:defRPr/>
            </a:pPr>
            <a:r>
              <a:rPr lang="en-US" sz="4400" dirty="0">
                <a:latin typeface="Google Sans"/>
              </a:rPr>
              <a:t>WHAT IS ANAPHYLAXIS?</a:t>
            </a:r>
          </a:p>
        </p:txBody>
      </p:sp>
      <p:sp>
        <p:nvSpPr>
          <p:cNvPr id="121859" name="Rectangle 3"/>
          <p:cNvSpPr>
            <a:spLocks noGrp="1" noChangeArrowheads="1"/>
          </p:cNvSpPr>
          <p:nvPr>
            <p:ph type="body" sz="half" idx="2"/>
          </p:nvPr>
        </p:nvSpPr>
        <p:spPr>
          <a:xfrm>
            <a:off x="838200" y="1417638"/>
            <a:ext cx="7467600" cy="4983162"/>
          </a:xfrm>
        </p:spPr>
        <p:txBody>
          <a:bodyPr>
            <a:normAutofit/>
          </a:bodyPr>
          <a:lstStyle/>
          <a:p>
            <a:pPr eaLnBrk="1" hangingPunct="1">
              <a:defRPr/>
            </a:pPr>
            <a:endParaRPr lang="en-US" dirty="0"/>
          </a:p>
          <a:p>
            <a:pPr lvl="0">
              <a:buClr>
                <a:srgbClr val="1E5155">
                  <a:lumMod val="40000"/>
                  <a:lumOff val="60000"/>
                </a:srgbClr>
              </a:buClr>
              <a:buSzPct val="80000"/>
              <a:buFont typeface="Wingdings 3" charset="2"/>
              <a:buChar char=""/>
            </a:pPr>
            <a:r>
              <a:rPr lang="en-US" sz="4400" dirty="0">
                <a:solidFill>
                  <a:srgbClr val="FF0000"/>
                </a:solidFill>
                <a:ea typeface="+mj-ea"/>
                <a:cs typeface="+mj-cs"/>
              </a:rPr>
              <a:t>A severe, life-threatening allergic reaction that can occur when individuals are exposed to specific allergens</a:t>
            </a:r>
          </a:p>
          <a:p>
            <a:pPr eaLnBrk="1" hangingPunct="1">
              <a:defRPr/>
            </a:pP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a:xfrm>
            <a:off x="457200" y="277813"/>
            <a:ext cx="8229600" cy="788987"/>
          </a:xfrm>
        </p:spPr>
        <p:txBody>
          <a:bodyPr>
            <a:noAutofit/>
          </a:bodyPr>
          <a:lstStyle/>
          <a:p>
            <a:pPr algn="ctr" eaLnBrk="1" hangingPunct="1">
              <a:defRPr/>
            </a:pPr>
            <a:r>
              <a:rPr lang="en-US" sz="4800" dirty="0">
                <a:latin typeface="Google Sans"/>
              </a:rPr>
              <a:t>DID YOU KNOW?</a:t>
            </a:r>
          </a:p>
        </p:txBody>
      </p:sp>
      <p:sp>
        <p:nvSpPr>
          <p:cNvPr id="121859" name="Rectangle 3"/>
          <p:cNvSpPr>
            <a:spLocks noGrp="1" noChangeArrowheads="1"/>
          </p:cNvSpPr>
          <p:nvPr>
            <p:ph type="body" sz="half" idx="2"/>
          </p:nvPr>
        </p:nvSpPr>
        <p:spPr>
          <a:xfrm>
            <a:off x="838200" y="1417638"/>
            <a:ext cx="7467600" cy="4983162"/>
          </a:xfrm>
        </p:spPr>
        <p:txBody>
          <a:bodyPr>
            <a:normAutofit/>
          </a:bodyPr>
          <a:lstStyle/>
          <a:p>
            <a:pPr eaLnBrk="1" hangingPunct="1">
              <a:defRPr/>
            </a:pPr>
            <a:endParaRPr lang="en-US" dirty="0"/>
          </a:p>
          <a:p>
            <a:r>
              <a:rPr lang="en-US" sz="2000" dirty="0">
                <a:solidFill>
                  <a:schemeClr val="tx1"/>
                </a:solidFill>
              </a:rPr>
              <a:t>Not all allergic reactions develop into anaphylaxis</a:t>
            </a:r>
          </a:p>
          <a:p>
            <a:r>
              <a:rPr lang="en-US" sz="2000" dirty="0">
                <a:solidFill>
                  <a:schemeClr val="tx1"/>
                </a:solidFill>
              </a:rPr>
              <a:t>Early signs can resemble even a </a:t>
            </a:r>
            <a:r>
              <a:rPr lang="en-US" sz="2000" i="1" dirty="0">
                <a:solidFill>
                  <a:schemeClr val="tx1"/>
                </a:solidFill>
              </a:rPr>
              <a:t>mild</a:t>
            </a:r>
            <a:r>
              <a:rPr lang="en-US" sz="2000" dirty="0">
                <a:solidFill>
                  <a:schemeClr val="tx1"/>
                </a:solidFill>
              </a:rPr>
              <a:t> allergic reaction</a:t>
            </a:r>
          </a:p>
          <a:p>
            <a:r>
              <a:rPr lang="en-US" sz="2000" dirty="0">
                <a:solidFill>
                  <a:schemeClr val="tx1"/>
                </a:solidFill>
              </a:rPr>
              <a:t>Although anaphylaxis typically results in multiple symptoms, reactions vary from person to person</a:t>
            </a:r>
          </a:p>
          <a:p>
            <a:r>
              <a:rPr lang="en-US" sz="2000" dirty="0">
                <a:solidFill>
                  <a:schemeClr val="tx1"/>
                </a:solidFill>
              </a:rPr>
              <a:t>Anaphylaxis usually occurs in a few minutes, but may occur several hours after exposure</a:t>
            </a:r>
          </a:p>
          <a:p>
            <a:r>
              <a:rPr lang="en-US" sz="2000" dirty="0">
                <a:solidFill>
                  <a:schemeClr val="tx1"/>
                </a:solidFill>
              </a:rPr>
              <a:t>Without treatment, anaphylaxis can result in complete airway obstruction, shock, and death</a:t>
            </a:r>
          </a:p>
          <a:p>
            <a:r>
              <a:rPr lang="en-US" sz="2000" dirty="0">
                <a:solidFill>
                  <a:schemeClr val="tx1"/>
                </a:solidFill>
              </a:rPr>
              <a:t>Epinephrine is the drug of choice </a:t>
            </a:r>
          </a:p>
          <a:p>
            <a:pPr eaLnBrk="1" hangingPunct="1">
              <a:defRPr/>
            </a:pPr>
            <a:endParaRPr lang="en-US" dirty="0"/>
          </a:p>
        </p:txBody>
      </p:sp>
    </p:spTree>
    <p:extLst>
      <p:ext uri="{BB962C8B-B14F-4D97-AF65-F5344CB8AC3E}">
        <p14:creationId xmlns:p14="http://schemas.microsoft.com/office/powerpoint/2010/main" val="37268778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ChangeArrowheads="1"/>
          </p:cNvSpPr>
          <p:nvPr>
            <p:ph type="title"/>
          </p:nvPr>
        </p:nvSpPr>
        <p:spPr>
          <a:xfrm>
            <a:off x="455614" y="228601"/>
            <a:ext cx="8154986" cy="914399"/>
          </a:xfrm>
        </p:spPr>
        <p:txBody>
          <a:bodyPr>
            <a:normAutofit fontScale="90000"/>
          </a:bodyPr>
          <a:lstStyle/>
          <a:p>
            <a:pPr algn="ctr">
              <a:defRPr/>
            </a:pPr>
            <a:br>
              <a:rPr lang="en-US" sz="2200" dirty="0"/>
            </a:br>
            <a:r>
              <a:rPr lang="en-US" sz="2700" b="1" dirty="0"/>
              <a:t>Have you taken an in person class in prior years?</a:t>
            </a:r>
            <a:br>
              <a:rPr lang="en-US" sz="2200" dirty="0"/>
            </a:br>
            <a:br>
              <a:rPr lang="en-US" sz="4000" dirty="0"/>
            </a:br>
            <a:br>
              <a:rPr lang="en-US" sz="2400" dirty="0">
                <a:solidFill>
                  <a:srgbClr val="FFFF00"/>
                </a:solidFill>
                <a:latin typeface="Tahoma" pitchFamily="34" charset="0"/>
              </a:rPr>
            </a:br>
            <a:endParaRPr lang="en-US" sz="2400" dirty="0"/>
          </a:p>
        </p:txBody>
      </p:sp>
      <p:sp>
        <p:nvSpPr>
          <p:cNvPr id="154628" name="Rectangle 4"/>
          <p:cNvSpPr>
            <a:spLocks noGrp="1" noChangeArrowheads="1"/>
          </p:cNvSpPr>
          <p:nvPr>
            <p:ph type="body" sz="half" idx="2"/>
          </p:nvPr>
        </p:nvSpPr>
        <p:spPr>
          <a:xfrm>
            <a:off x="609600" y="1295400"/>
            <a:ext cx="7924800" cy="5257800"/>
          </a:xfrm>
        </p:spPr>
        <p:txBody>
          <a:bodyPr>
            <a:normAutofit/>
          </a:bodyPr>
          <a:lstStyle/>
          <a:p>
            <a:pPr marL="0" indent="0">
              <a:buNone/>
              <a:defRPr/>
            </a:pPr>
            <a:endParaRPr lang="en-US" sz="1050" dirty="0"/>
          </a:p>
          <a:p>
            <a:pPr eaLnBrk="1" hangingPunct="1">
              <a:defRPr/>
            </a:pPr>
            <a:endParaRPr lang="en-US" sz="2400" dirty="0"/>
          </a:p>
          <a:p>
            <a:pPr>
              <a:defRPr/>
            </a:pPr>
            <a:r>
              <a:rPr lang="en-US" sz="2000" dirty="0"/>
              <a:t>This module is intended for staff who have previously completed the Initial Health Services medication training in person. </a:t>
            </a:r>
          </a:p>
          <a:p>
            <a:pPr>
              <a:defRPr/>
            </a:pPr>
            <a:endParaRPr lang="en-US" sz="2000" dirty="0"/>
          </a:p>
          <a:p>
            <a:pPr>
              <a:defRPr/>
            </a:pPr>
            <a:r>
              <a:rPr lang="en-US" sz="2000" dirty="0"/>
              <a:t>This module, post-test and </a:t>
            </a:r>
            <a:r>
              <a:rPr lang="en-US" sz="2000" b="1" u="sng" dirty="0"/>
              <a:t>check-off of skills by RN </a:t>
            </a:r>
            <a:r>
              <a:rPr lang="en-US" sz="2000" dirty="0"/>
              <a:t>fulfills the annual update requirement for staff administering medications.</a:t>
            </a:r>
          </a:p>
          <a:p>
            <a:pPr eaLnBrk="1" hangingPunct="1">
              <a:defRPr/>
            </a:pPr>
            <a:endParaRPr lang="en-US" sz="2000" dirty="0"/>
          </a:p>
        </p:txBody>
      </p:sp>
    </p:spTree>
    <p:extLst>
      <p:ext uri="{BB962C8B-B14F-4D97-AF65-F5344CB8AC3E}">
        <p14:creationId xmlns:p14="http://schemas.microsoft.com/office/powerpoint/2010/main" val="17887525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a:xfrm>
            <a:off x="457200" y="277813"/>
            <a:ext cx="8229600" cy="103187"/>
          </a:xfrm>
        </p:spPr>
        <p:txBody>
          <a:bodyPr>
            <a:noAutofit/>
          </a:bodyPr>
          <a:lstStyle/>
          <a:p>
            <a:pPr algn="ctr" eaLnBrk="1" hangingPunct="1">
              <a:defRPr/>
            </a:pPr>
            <a:endParaRPr lang="en-US" sz="4800" dirty="0">
              <a:latin typeface="Google Sans"/>
            </a:endParaRPr>
          </a:p>
        </p:txBody>
      </p:sp>
      <p:sp>
        <p:nvSpPr>
          <p:cNvPr id="121859" name="Rectangle 3"/>
          <p:cNvSpPr>
            <a:spLocks noGrp="1" noChangeArrowheads="1"/>
          </p:cNvSpPr>
          <p:nvPr>
            <p:ph type="body" sz="half" idx="2"/>
          </p:nvPr>
        </p:nvSpPr>
        <p:spPr>
          <a:xfrm>
            <a:off x="838200" y="277813"/>
            <a:ext cx="7467600" cy="6122987"/>
          </a:xfrm>
        </p:spPr>
        <p:txBody>
          <a:bodyPr>
            <a:normAutofit/>
          </a:bodyPr>
          <a:lstStyle/>
          <a:p>
            <a:pPr marL="0" indent="0" eaLnBrk="1" hangingPunct="1">
              <a:buNone/>
              <a:defRPr/>
            </a:pPr>
            <a:endParaRPr lang="en-US" dirty="0"/>
          </a:p>
        </p:txBody>
      </p:sp>
      <p:pic>
        <p:nvPicPr>
          <p:cNvPr id="4" name="Picture 2">
            <a:extLst>
              <a:ext uri="{FF2B5EF4-FFF2-40B4-BE49-F238E27FC236}">
                <a16:creationId xmlns:a16="http://schemas.microsoft.com/office/drawing/2014/main" id="{4809FA07-E280-44A0-9776-093757E47E1F}"/>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35" t="6652" r="-37" b="1242"/>
          <a:stretch/>
        </p:blipFill>
        <p:spPr bwMode="auto">
          <a:xfrm>
            <a:off x="152400" y="0"/>
            <a:ext cx="89916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99567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a:xfrm>
            <a:off x="457200" y="277813"/>
            <a:ext cx="8229600" cy="636587"/>
          </a:xfrm>
        </p:spPr>
        <p:txBody>
          <a:bodyPr>
            <a:noAutofit/>
          </a:bodyPr>
          <a:lstStyle/>
          <a:p>
            <a:pPr algn="ctr" eaLnBrk="1" hangingPunct="1">
              <a:defRPr/>
            </a:pPr>
            <a:r>
              <a:rPr lang="en-US" sz="4800" dirty="0">
                <a:latin typeface="Google Sans"/>
              </a:rPr>
              <a:t>BE PREPARED </a:t>
            </a:r>
          </a:p>
        </p:txBody>
      </p:sp>
      <p:sp>
        <p:nvSpPr>
          <p:cNvPr id="121859" name="Rectangle 3"/>
          <p:cNvSpPr>
            <a:spLocks noGrp="1" noChangeArrowheads="1"/>
          </p:cNvSpPr>
          <p:nvPr>
            <p:ph type="body" sz="half" idx="2"/>
          </p:nvPr>
        </p:nvSpPr>
        <p:spPr>
          <a:xfrm>
            <a:off x="838200" y="1143000"/>
            <a:ext cx="7467600" cy="5257800"/>
          </a:xfrm>
        </p:spPr>
        <p:txBody>
          <a:bodyPr>
            <a:normAutofit/>
          </a:bodyPr>
          <a:lstStyle/>
          <a:p>
            <a:endParaRPr lang="en-US" sz="2800" dirty="0"/>
          </a:p>
          <a:p>
            <a:r>
              <a:rPr lang="en-US" sz="2800" dirty="0"/>
              <a:t>Recognize symptoms</a:t>
            </a:r>
          </a:p>
          <a:p>
            <a:r>
              <a:rPr lang="en-US" sz="2800" dirty="0"/>
              <a:t>Be prepared to initiate Emergency Action Plan</a:t>
            </a:r>
          </a:p>
          <a:p>
            <a:r>
              <a:rPr lang="en-US" sz="2800" dirty="0"/>
              <a:t>Administer epinephrine without delay</a:t>
            </a:r>
          </a:p>
          <a:p>
            <a:r>
              <a:rPr lang="en-US" sz="2800" dirty="0"/>
              <a:t>CALL 911</a:t>
            </a:r>
          </a:p>
          <a:p>
            <a:r>
              <a:rPr lang="en-US" sz="2800" dirty="0"/>
              <a:t>Document</a:t>
            </a:r>
          </a:p>
          <a:p>
            <a:r>
              <a:rPr lang="en-US" sz="2800" dirty="0"/>
              <a:t>Medical event form</a:t>
            </a:r>
          </a:p>
          <a:p>
            <a:pPr marL="0" indent="0">
              <a:buNone/>
            </a:pPr>
            <a:endParaRPr lang="en-US" sz="2800" dirty="0"/>
          </a:p>
          <a:p>
            <a:pPr marL="0" indent="0" eaLnBrk="1" hangingPunct="1">
              <a:buNone/>
              <a:defRPr/>
            </a:pPr>
            <a:endParaRPr lang="en-US" dirty="0"/>
          </a:p>
        </p:txBody>
      </p:sp>
    </p:spTree>
    <p:extLst>
      <p:ext uri="{BB962C8B-B14F-4D97-AF65-F5344CB8AC3E}">
        <p14:creationId xmlns:p14="http://schemas.microsoft.com/office/powerpoint/2010/main" val="19243943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a:xfrm>
            <a:off x="457200" y="277813"/>
            <a:ext cx="8229600" cy="636587"/>
          </a:xfrm>
        </p:spPr>
        <p:txBody>
          <a:bodyPr>
            <a:noAutofit/>
          </a:bodyPr>
          <a:lstStyle/>
          <a:p>
            <a:pPr algn="ctr" eaLnBrk="1" hangingPunct="1">
              <a:defRPr/>
            </a:pPr>
            <a:r>
              <a:rPr lang="en-US" sz="4800" dirty="0">
                <a:latin typeface="Google Sans"/>
              </a:rPr>
              <a:t>EPINEPHRINE</a:t>
            </a:r>
          </a:p>
        </p:txBody>
      </p:sp>
      <p:sp>
        <p:nvSpPr>
          <p:cNvPr id="121859" name="Rectangle 3"/>
          <p:cNvSpPr>
            <a:spLocks noGrp="1" noChangeArrowheads="1"/>
          </p:cNvSpPr>
          <p:nvPr>
            <p:ph type="body" sz="half" idx="2"/>
          </p:nvPr>
        </p:nvSpPr>
        <p:spPr>
          <a:xfrm>
            <a:off x="457200" y="1066800"/>
            <a:ext cx="8229600" cy="5562600"/>
          </a:xfrm>
        </p:spPr>
        <p:txBody>
          <a:bodyPr>
            <a:normAutofit fontScale="92500" lnSpcReduction="10000"/>
          </a:bodyPr>
          <a:lstStyle/>
          <a:p>
            <a:r>
              <a:rPr lang="en-US" sz="2000" dirty="0"/>
              <a:t>The universal standard to treat Anaphylaxis</a:t>
            </a:r>
          </a:p>
          <a:p>
            <a:r>
              <a:rPr lang="en-US" sz="2000" dirty="0"/>
              <a:t>Works by constricting blood vessels which raises blood pressure, and opens airways to lungs</a:t>
            </a:r>
          </a:p>
          <a:p>
            <a:r>
              <a:rPr lang="en-US" sz="2000" dirty="0"/>
              <a:t>Auto injectors contain a single dose of epinephrine, which is injected into the outer thigh</a:t>
            </a:r>
          </a:p>
          <a:p>
            <a:r>
              <a:rPr lang="en-US" sz="2000" dirty="0"/>
              <a:t>Injection can be given through clothing</a:t>
            </a:r>
          </a:p>
          <a:p>
            <a:r>
              <a:rPr lang="en-US" sz="2000" dirty="0"/>
              <a:t>Also available in inhalant form.</a:t>
            </a:r>
          </a:p>
          <a:p>
            <a:r>
              <a:rPr lang="en-US" sz="2000" dirty="0"/>
              <a:t>Administer medication without delay</a:t>
            </a:r>
          </a:p>
          <a:p>
            <a:r>
              <a:rPr lang="en-US" sz="2000" dirty="0"/>
              <a:t>Fast acting, but effects last only 5 to 15 minutes</a:t>
            </a:r>
          </a:p>
          <a:p>
            <a:r>
              <a:rPr lang="en-US" sz="2000" dirty="0"/>
              <a:t>Administer promptly at the first sign of anaphylaxis, or any time airway and/or breathing is compromised</a:t>
            </a:r>
          </a:p>
          <a:p>
            <a:r>
              <a:rPr lang="en-US" sz="2000" dirty="0"/>
              <a:t>It is safer to administer epinephrine than to delay treatment if anaphylaxis is suspected</a:t>
            </a:r>
          </a:p>
          <a:p>
            <a:r>
              <a:rPr lang="en-US" sz="2000" dirty="0"/>
              <a:t>The sooner anaphylaxis is treated, the greater the chances for survival</a:t>
            </a:r>
          </a:p>
          <a:p>
            <a:pPr marL="0" indent="0" eaLnBrk="1" hangingPunct="1">
              <a:buNone/>
              <a:defRPr/>
            </a:pPr>
            <a:endParaRPr lang="en-US" dirty="0"/>
          </a:p>
        </p:txBody>
      </p:sp>
    </p:spTree>
    <p:extLst>
      <p:ext uri="{BB962C8B-B14F-4D97-AF65-F5344CB8AC3E}">
        <p14:creationId xmlns:p14="http://schemas.microsoft.com/office/powerpoint/2010/main" val="35938993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a:xfrm>
            <a:off x="457200" y="277813"/>
            <a:ext cx="8229600" cy="636587"/>
          </a:xfrm>
        </p:spPr>
        <p:txBody>
          <a:bodyPr>
            <a:noAutofit/>
          </a:bodyPr>
          <a:lstStyle/>
          <a:p>
            <a:pPr algn="ctr" eaLnBrk="1" hangingPunct="1">
              <a:defRPr/>
            </a:pPr>
            <a:r>
              <a:rPr lang="en-US" sz="4800" dirty="0">
                <a:latin typeface="Google Sans"/>
              </a:rPr>
              <a:t>SEIZURES</a:t>
            </a:r>
          </a:p>
        </p:txBody>
      </p:sp>
      <p:sp>
        <p:nvSpPr>
          <p:cNvPr id="121859" name="Rectangle 3"/>
          <p:cNvSpPr>
            <a:spLocks noGrp="1" noChangeArrowheads="1"/>
          </p:cNvSpPr>
          <p:nvPr>
            <p:ph type="body" sz="half" idx="2"/>
          </p:nvPr>
        </p:nvSpPr>
        <p:spPr>
          <a:xfrm>
            <a:off x="457200" y="1066800"/>
            <a:ext cx="8229600" cy="5562600"/>
          </a:xfrm>
        </p:spPr>
        <p:txBody>
          <a:bodyPr>
            <a:normAutofit/>
          </a:bodyPr>
          <a:lstStyle/>
          <a:p>
            <a:pPr>
              <a:defRPr/>
            </a:pPr>
            <a:r>
              <a:rPr lang="en-US" sz="2400" dirty="0">
                <a:latin typeface="Google Sans"/>
              </a:rPr>
              <a:t>A brief, excessive discharge of electrical activity in the brain that alters movement, sensation, behavior, and awareness</a:t>
            </a:r>
          </a:p>
          <a:p>
            <a:pPr>
              <a:defRPr/>
            </a:pPr>
            <a:r>
              <a:rPr lang="en-US" sz="2400" dirty="0">
                <a:latin typeface="Google Sans"/>
              </a:rPr>
              <a:t>Epilepsy is a disorder of the brain characterized by repeated seizures</a:t>
            </a:r>
          </a:p>
          <a:p>
            <a:pPr>
              <a:defRPr/>
            </a:pPr>
            <a:r>
              <a:rPr lang="en-US" sz="2400" dirty="0">
                <a:latin typeface="Google Sans"/>
              </a:rPr>
              <a:t>Common causes of seizures</a:t>
            </a:r>
          </a:p>
          <a:p>
            <a:pPr marL="457200" lvl="1" indent="0">
              <a:buNone/>
              <a:defRPr/>
            </a:pPr>
            <a:r>
              <a:rPr lang="en-US" sz="2200" dirty="0">
                <a:latin typeface="Google Sans"/>
              </a:rPr>
              <a:t>Fever-Genetic Factors-Brain Trauma-Anoxia (absence of oxygen)  Brain Tumors-Infections of the brain-Brain Injury at Birth</a:t>
            </a:r>
          </a:p>
          <a:p>
            <a:pPr>
              <a:defRPr/>
            </a:pPr>
            <a:r>
              <a:rPr lang="en-US" sz="2400" dirty="0">
                <a:latin typeface="Google Sans"/>
              </a:rPr>
              <a:t> </a:t>
            </a:r>
            <a:r>
              <a:rPr lang="en-US" sz="2400" dirty="0" err="1">
                <a:latin typeface="Google Sans"/>
              </a:rPr>
              <a:t>PossibleTriggers</a:t>
            </a:r>
            <a:endParaRPr lang="en-US" sz="2400" dirty="0">
              <a:latin typeface="Google Sans"/>
            </a:endParaRPr>
          </a:p>
          <a:p>
            <a:pPr marL="457200" lvl="1" indent="0">
              <a:buNone/>
              <a:defRPr/>
            </a:pPr>
            <a:r>
              <a:rPr lang="en-US" sz="2200" dirty="0">
                <a:latin typeface="Google Sans"/>
              </a:rPr>
              <a:t>Missed or Late Medications-Stress-Anxiety-Lack of Sleep or Fatigue Flashing Lights-Illness-Overheating</a:t>
            </a:r>
          </a:p>
        </p:txBody>
      </p:sp>
    </p:spTree>
    <p:extLst>
      <p:ext uri="{BB962C8B-B14F-4D97-AF65-F5344CB8AC3E}">
        <p14:creationId xmlns:p14="http://schemas.microsoft.com/office/powerpoint/2010/main" val="4834265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a:xfrm>
            <a:off x="457200" y="277813"/>
            <a:ext cx="8229600" cy="636587"/>
          </a:xfrm>
        </p:spPr>
        <p:txBody>
          <a:bodyPr>
            <a:noAutofit/>
          </a:bodyPr>
          <a:lstStyle/>
          <a:p>
            <a:pPr algn="ctr" eaLnBrk="1" hangingPunct="1">
              <a:defRPr/>
            </a:pPr>
            <a:endParaRPr lang="en-US" sz="4800" dirty="0">
              <a:latin typeface="Google Sans"/>
            </a:endParaRPr>
          </a:p>
        </p:txBody>
      </p:sp>
      <p:sp>
        <p:nvSpPr>
          <p:cNvPr id="121859" name="Rectangle 3"/>
          <p:cNvSpPr>
            <a:spLocks noGrp="1" noChangeArrowheads="1"/>
          </p:cNvSpPr>
          <p:nvPr>
            <p:ph type="body" sz="half" idx="2"/>
          </p:nvPr>
        </p:nvSpPr>
        <p:spPr>
          <a:xfrm>
            <a:off x="457200" y="1066800"/>
            <a:ext cx="8229600" cy="5562600"/>
          </a:xfrm>
        </p:spPr>
        <p:txBody>
          <a:bodyPr>
            <a:normAutofit/>
          </a:bodyPr>
          <a:lstStyle/>
          <a:p>
            <a:pPr>
              <a:defRPr/>
            </a:pPr>
            <a:endParaRPr lang="en-US" sz="2400" dirty="0">
              <a:latin typeface="Google Sans"/>
            </a:endParaRPr>
          </a:p>
        </p:txBody>
      </p:sp>
      <p:pic>
        <p:nvPicPr>
          <p:cNvPr id="4" name="Picture 3" descr="A diagram of several types of seizure&#10;&#10;Description automatically generated">
            <a:extLst>
              <a:ext uri="{FF2B5EF4-FFF2-40B4-BE49-F238E27FC236}">
                <a16:creationId xmlns:a16="http://schemas.microsoft.com/office/drawing/2014/main" id="{0325E1E0-5D53-4E2D-BFCC-B6EAF82D4B61}"/>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381000" y="-533400"/>
            <a:ext cx="9906000" cy="8382000"/>
          </a:xfrm>
          <a:prstGeom prst="rect">
            <a:avLst/>
          </a:prstGeom>
        </p:spPr>
      </p:pic>
    </p:spTree>
    <p:extLst>
      <p:ext uri="{BB962C8B-B14F-4D97-AF65-F5344CB8AC3E}">
        <p14:creationId xmlns:p14="http://schemas.microsoft.com/office/powerpoint/2010/main" val="15690466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a:xfrm>
            <a:off x="457200" y="277813"/>
            <a:ext cx="8229600" cy="636587"/>
          </a:xfrm>
        </p:spPr>
        <p:txBody>
          <a:bodyPr>
            <a:noAutofit/>
          </a:bodyPr>
          <a:lstStyle/>
          <a:p>
            <a:pPr algn="ctr" eaLnBrk="1" hangingPunct="1">
              <a:defRPr/>
            </a:pPr>
            <a:r>
              <a:rPr lang="en-US" sz="4800" dirty="0">
                <a:latin typeface="Google Sans"/>
              </a:rPr>
              <a:t>FIRST AID FOR SEIZURES</a:t>
            </a:r>
          </a:p>
        </p:txBody>
      </p:sp>
      <p:sp>
        <p:nvSpPr>
          <p:cNvPr id="121859" name="Rectangle 3"/>
          <p:cNvSpPr>
            <a:spLocks noGrp="1" noChangeArrowheads="1"/>
          </p:cNvSpPr>
          <p:nvPr>
            <p:ph type="body" sz="half" idx="2"/>
          </p:nvPr>
        </p:nvSpPr>
        <p:spPr>
          <a:xfrm>
            <a:off x="457200" y="1066800"/>
            <a:ext cx="8229600" cy="5562600"/>
          </a:xfrm>
        </p:spPr>
        <p:txBody>
          <a:bodyPr>
            <a:normAutofit/>
          </a:bodyPr>
          <a:lstStyle/>
          <a:p>
            <a:r>
              <a:rPr lang="en-US" sz="2400" dirty="0"/>
              <a:t>Stay calm</a:t>
            </a:r>
          </a:p>
          <a:p>
            <a:r>
              <a:rPr lang="en-US" sz="2400" dirty="0"/>
              <a:t>Talk slowly and softly, do NOT shout</a:t>
            </a:r>
          </a:p>
          <a:p>
            <a:r>
              <a:rPr lang="en-US" sz="2400" b="1" dirty="0"/>
              <a:t>Note time of seizure</a:t>
            </a:r>
          </a:p>
          <a:p>
            <a:r>
              <a:rPr lang="en-US" sz="2400" dirty="0"/>
              <a:t>Ease to the ground </a:t>
            </a:r>
          </a:p>
          <a:p>
            <a:r>
              <a:rPr lang="en-US" sz="2400" dirty="0"/>
              <a:t>Do NOT hold down, restrain, force, or restrict</a:t>
            </a:r>
          </a:p>
          <a:p>
            <a:r>
              <a:rPr lang="en-US" sz="2400" dirty="0"/>
              <a:t>Protect from injury</a:t>
            </a:r>
          </a:p>
          <a:p>
            <a:r>
              <a:rPr lang="en-US" sz="2400" dirty="0"/>
              <a:t>Remove/loosen tight or restrictive clothing</a:t>
            </a:r>
          </a:p>
          <a:p>
            <a:r>
              <a:rPr lang="en-US" sz="2400" dirty="0"/>
              <a:t>Do NOT put anything in the student’s mouth  </a:t>
            </a:r>
          </a:p>
          <a:p>
            <a:r>
              <a:rPr lang="en-US" sz="2400" dirty="0"/>
              <a:t>Turn student on side (recovery position) </a:t>
            </a:r>
          </a:p>
          <a:p>
            <a:pPr>
              <a:defRPr/>
            </a:pPr>
            <a:endParaRPr lang="en-US" sz="2400" dirty="0">
              <a:latin typeface="Google Sans"/>
            </a:endParaRPr>
          </a:p>
        </p:txBody>
      </p:sp>
    </p:spTree>
    <p:extLst>
      <p:ext uri="{BB962C8B-B14F-4D97-AF65-F5344CB8AC3E}">
        <p14:creationId xmlns:p14="http://schemas.microsoft.com/office/powerpoint/2010/main" val="11707815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a:xfrm>
            <a:off x="457200" y="277813"/>
            <a:ext cx="8229600" cy="636587"/>
          </a:xfrm>
        </p:spPr>
        <p:txBody>
          <a:bodyPr>
            <a:noAutofit/>
          </a:bodyPr>
          <a:lstStyle/>
          <a:p>
            <a:pPr algn="ctr" eaLnBrk="1" hangingPunct="1">
              <a:defRPr/>
            </a:pPr>
            <a:r>
              <a:rPr lang="en-US" dirty="0">
                <a:latin typeface="Google Sans"/>
              </a:rPr>
              <a:t>WHEN IS A SEIZURE AN EMERGENCY?</a:t>
            </a:r>
          </a:p>
        </p:txBody>
      </p:sp>
      <p:sp>
        <p:nvSpPr>
          <p:cNvPr id="121859" name="Rectangle 3"/>
          <p:cNvSpPr>
            <a:spLocks noGrp="1" noChangeArrowheads="1"/>
          </p:cNvSpPr>
          <p:nvPr>
            <p:ph type="body" sz="half" idx="2"/>
          </p:nvPr>
        </p:nvSpPr>
        <p:spPr>
          <a:xfrm>
            <a:off x="457200" y="1066800"/>
            <a:ext cx="8229600" cy="5562600"/>
          </a:xfrm>
        </p:spPr>
        <p:txBody>
          <a:bodyPr>
            <a:normAutofit/>
          </a:bodyPr>
          <a:lstStyle/>
          <a:p>
            <a:pPr lvl="1"/>
            <a:r>
              <a:rPr lang="en-US" sz="2000" dirty="0">
                <a:latin typeface="Google Sans"/>
              </a:rPr>
              <a:t>First time seizure </a:t>
            </a:r>
          </a:p>
          <a:p>
            <a:pPr lvl="1"/>
            <a:r>
              <a:rPr lang="en-US" sz="2000" dirty="0">
                <a:latin typeface="Google Sans"/>
              </a:rPr>
              <a:t>seizure lasting greater than 5 minutes or as directed by student’s Action plan.</a:t>
            </a:r>
          </a:p>
          <a:p>
            <a:pPr lvl="1"/>
            <a:r>
              <a:rPr lang="en-US" sz="2000" dirty="0">
                <a:latin typeface="Google Sans"/>
              </a:rPr>
              <a:t>Normal breathing does not resume</a:t>
            </a:r>
          </a:p>
          <a:p>
            <a:pPr lvl="1"/>
            <a:r>
              <a:rPr lang="en-US" sz="2000" dirty="0">
                <a:latin typeface="Google Sans"/>
              </a:rPr>
              <a:t>Repeated seizures without return to consciousness between seizures</a:t>
            </a:r>
          </a:p>
          <a:p>
            <a:pPr lvl="1"/>
            <a:r>
              <a:rPr lang="en-US" sz="2000" dirty="0">
                <a:latin typeface="Google Sans"/>
              </a:rPr>
              <a:t>change in seizure pattern</a:t>
            </a:r>
          </a:p>
          <a:p>
            <a:pPr lvl="1"/>
            <a:r>
              <a:rPr lang="en-US" sz="2000" dirty="0">
                <a:latin typeface="Google Sans"/>
              </a:rPr>
              <a:t>Student is injured</a:t>
            </a:r>
          </a:p>
          <a:p>
            <a:pPr lvl="1"/>
            <a:r>
              <a:rPr lang="en-US" sz="2000" dirty="0">
                <a:latin typeface="Google Sans"/>
              </a:rPr>
              <a:t>Student is pregnant or a diabetic</a:t>
            </a:r>
          </a:p>
          <a:p>
            <a:pPr lvl="1"/>
            <a:r>
              <a:rPr lang="en-US" sz="2000" dirty="0">
                <a:latin typeface="Google Sans"/>
              </a:rPr>
              <a:t>Emergency medication is administered</a:t>
            </a:r>
          </a:p>
          <a:p>
            <a:pPr>
              <a:defRPr/>
            </a:pPr>
            <a:endParaRPr lang="en-US" sz="2400" dirty="0">
              <a:latin typeface="Google Sans"/>
            </a:endParaRPr>
          </a:p>
          <a:p>
            <a:pPr marL="0" indent="0">
              <a:buNone/>
              <a:defRPr/>
            </a:pPr>
            <a:endParaRPr lang="en-US" sz="2400" dirty="0">
              <a:latin typeface="Google Sans"/>
            </a:endParaRPr>
          </a:p>
          <a:p>
            <a:pPr>
              <a:defRPr/>
            </a:pPr>
            <a:endParaRPr lang="en-US" sz="2400" dirty="0">
              <a:latin typeface="Google Sans"/>
            </a:endParaRPr>
          </a:p>
        </p:txBody>
      </p:sp>
      <p:pic>
        <p:nvPicPr>
          <p:cNvPr id="4" name="Picture 9" descr="C:\Users\fl711alay\AppData\Local\Microsoft\Windows\Temporary Internet Files\Content.IE5\FV92OE2M\911[2].jpg">
            <a:extLst>
              <a:ext uri="{FF2B5EF4-FFF2-40B4-BE49-F238E27FC236}">
                <a16:creationId xmlns:a16="http://schemas.microsoft.com/office/drawing/2014/main" id="{804D0834-80B4-4EAB-A3C9-9EA52077062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43600" y="4648200"/>
            <a:ext cx="2514600" cy="1152832"/>
          </a:xfrm>
          <a:prstGeom prst="rect">
            <a:avLst/>
          </a:prstGeom>
          <a:noFill/>
          <a:effectLst>
            <a:softEdge rad="1270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077200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a:xfrm>
            <a:off x="457200" y="277813"/>
            <a:ext cx="8229600" cy="636587"/>
          </a:xfrm>
        </p:spPr>
        <p:txBody>
          <a:bodyPr>
            <a:noAutofit/>
          </a:bodyPr>
          <a:lstStyle/>
          <a:p>
            <a:pPr algn="ctr" eaLnBrk="1" hangingPunct="1">
              <a:defRPr/>
            </a:pPr>
            <a:r>
              <a:rPr lang="en-US" dirty="0" err="1">
                <a:latin typeface="Google Sans"/>
              </a:rPr>
              <a:t>Vagus</a:t>
            </a:r>
            <a:r>
              <a:rPr lang="en-US" dirty="0">
                <a:latin typeface="Google Sans"/>
              </a:rPr>
              <a:t> Nerve Stimulator (VNS)</a:t>
            </a:r>
          </a:p>
        </p:txBody>
      </p:sp>
      <p:sp>
        <p:nvSpPr>
          <p:cNvPr id="121859" name="Rectangle 3"/>
          <p:cNvSpPr>
            <a:spLocks noGrp="1" noChangeArrowheads="1"/>
          </p:cNvSpPr>
          <p:nvPr>
            <p:ph type="body" sz="half" idx="2"/>
          </p:nvPr>
        </p:nvSpPr>
        <p:spPr>
          <a:xfrm>
            <a:off x="457200" y="1066800"/>
            <a:ext cx="8534400" cy="5562600"/>
          </a:xfrm>
        </p:spPr>
        <p:txBody>
          <a:bodyPr>
            <a:normAutofit/>
          </a:bodyPr>
          <a:lstStyle/>
          <a:p>
            <a:pPr marL="182880" lvl="0" indent="-182880" defTabSz="914400">
              <a:spcBef>
                <a:spcPct val="20000"/>
              </a:spcBef>
              <a:buClr>
                <a:srgbClr val="93A299"/>
              </a:buClr>
              <a:buSzPct val="85000"/>
              <a:buFont typeface="Arial" pitchFamily="34" charset="0"/>
              <a:buChar char="•"/>
            </a:pPr>
            <a:r>
              <a:rPr lang="en-US" sz="2000" dirty="0">
                <a:solidFill>
                  <a:srgbClr val="292934"/>
                </a:solidFill>
                <a:latin typeface="Arial"/>
              </a:rPr>
              <a:t>Used to primarily treat partial seizures when medication is not effective</a:t>
            </a:r>
          </a:p>
          <a:p>
            <a:pPr marL="182880" lvl="0" indent="-182880" defTabSz="914400">
              <a:spcBef>
                <a:spcPct val="20000"/>
              </a:spcBef>
              <a:buClr>
                <a:srgbClr val="93A299"/>
              </a:buClr>
              <a:buSzPct val="85000"/>
              <a:buFont typeface="Arial" pitchFamily="34" charset="0"/>
              <a:buChar char="•"/>
            </a:pPr>
            <a:r>
              <a:rPr lang="en-US" sz="2000" dirty="0">
                <a:solidFill>
                  <a:srgbClr val="292934"/>
                </a:solidFill>
                <a:latin typeface="Arial"/>
              </a:rPr>
              <a:t>Device implanted just under the skin usually in the chest with wires that attach to the </a:t>
            </a:r>
            <a:r>
              <a:rPr lang="en-US" sz="2000" dirty="0" err="1">
                <a:solidFill>
                  <a:srgbClr val="292934"/>
                </a:solidFill>
                <a:latin typeface="Arial"/>
              </a:rPr>
              <a:t>vagus</a:t>
            </a:r>
            <a:r>
              <a:rPr lang="en-US" sz="2000" dirty="0">
                <a:solidFill>
                  <a:srgbClr val="292934"/>
                </a:solidFill>
                <a:latin typeface="Arial"/>
              </a:rPr>
              <a:t> nerve in the neck</a:t>
            </a:r>
          </a:p>
          <a:p>
            <a:pPr marL="182880" lvl="0" indent="-182880" defTabSz="914400">
              <a:spcBef>
                <a:spcPct val="20000"/>
              </a:spcBef>
              <a:buClr>
                <a:srgbClr val="93A299"/>
              </a:buClr>
              <a:buSzPct val="85000"/>
              <a:buFont typeface="Arial" pitchFamily="34" charset="0"/>
              <a:buChar char="•"/>
            </a:pPr>
            <a:r>
              <a:rPr lang="en-US" sz="2000" dirty="0">
                <a:solidFill>
                  <a:srgbClr val="292934"/>
                </a:solidFill>
                <a:latin typeface="Arial"/>
              </a:rPr>
              <a:t>Delivers intermittent electrical stimulation to the </a:t>
            </a:r>
            <a:r>
              <a:rPr lang="en-US" sz="2000" dirty="0" err="1">
                <a:solidFill>
                  <a:srgbClr val="292934"/>
                </a:solidFill>
                <a:latin typeface="Arial"/>
              </a:rPr>
              <a:t>vagus</a:t>
            </a:r>
            <a:r>
              <a:rPr lang="en-US" sz="2000" dirty="0">
                <a:solidFill>
                  <a:srgbClr val="292934"/>
                </a:solidFill>
                <a:latin typeface="Arial"/>
              </a:rPr>
              <a:t> nerve in the neck that relays impulses to widespread areas of the brain</a:t>
            </a:r>
          </a:p>
          <a:p>
            <a:pPr marL="182880" lvl="0" indent="-182880" defTabSz="914400">
              <a:spcBef>
                <a:spcPct val="20000"/>
              </a:spcBef>
              <a:buClr>
                <a:srgbClr val="93A299"/>
              </a:buClr>
              <a:buSzPct val="85000"/>
              <a:buFont typeface="Arial" pitchFamily="34" charset="0"/>
              <a:buChar char="•"/>
            </a:pPr>
            <a:r>
              <a:rPr lang="en-US" sz="2000" dirty="0">
                <a:solidFill>
                  <a:srgbClr val="292934"/>
                </a:solidFill>
                <a:latin typeface="Arial"/>
              </a:rPr>
              <a:t>Use of special magnet to activate the device, may help prevent or reduce the severity of an oncoming seizure</a:t>
            </a:r>
          </a:p>
          <a:p>
            <a:pPr marL="182880" lvl="0" indent="-182880" defTabSz="914400">
              <a:spcBef>
                <a:spcPct val="20000"/>
              </a:spcBef>
              <a:buClr>
                <a:srgbClr val="93A299"/>
              </a:buClr>
              <a:buSzPct val="85000"/>
              <a:buFont typeface="Arial" pitchFamily="34" charset="0"/>
              <a:buChar char="•"/>
            </a:pPr>
            <a:r>
              <a:rPr lang="en-US" sz="2000" dirty="0">
                <a:solidFill>
                  <a:srgbClr val="292934"/>
                </a:solidFill>
                <a:latin typeface="Arial"/>
              </a:rPr>
              <a:t>May still require anti-seizure medication</a:t>
            </a:r>
          </a:p>
          <a:p>
            <a:pPr>
              <a:defRPr/>
            </a:pPr>
            <a:endParaRPr lang="en-US" sz="2400" dirty="0">
              <a:latin typeface="Google Sans"/>
            </a:endParaRPr>
          </a:p>
        </p:txBody>
      </p:sp>
      <p:pic>
        <p:nvPicPr>
          <p:cNvPr id="5" name="Content Placeholder 4">
            <a:extLst>
              <a:ext uri="{FF2B5EF4-FFF2-40B4-BE49-F238E27FC236}">
                <a16:creationId xmlns:a16="http://schemas.microsoft.com/office/drawing/2014/main" id="{6B134E4B-CFE6-4F65-84BB-8C51148B400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15000" y="3124200"/>
            <a:ext cx="3581400" cy="3962400"/>
          </a:xfrm>
          <a:prstGeom prst="rect">
            <a:avLst/>
          </a:prstGeom>
        </p:spPr>
      </p:pic>
    </p:spTree>
    <p:extLst>
      <p:ext uri="{BB962C8B-B14F-4D97-AF65-F5344CB8AC3E}">
        <p14:creationId xmlns:p14="http://schemas.microsoft.com/office/powerpoint/2010/main" val="10777999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a:xfrm>
            <a:off x="457200" y="277813"/>
            <a:ext cx="8229600" cy="636587"/>
          </a:xfrm>
        </p:spPr>
        <p:txBody>
          <a:bodyPr>
            <a:noAutofit/>
          </a:bodyPr>
          <a:lstStyle/>
          <a:p>
            <a:pPr algn="ctr" eaLnBrk="1" hangingPunct="1">
              <a:defRPr/>
            </a:pPr>
            <a:r>
              <a:rPr lang="en-US" dirty="0">
                <a:latin typeface="Google Sans"/>
              </a:rPr>
              <a:t>USING A VAGAL NERVE STIMULATOR</a:t>
            </a:r>
          </a:p>
        </p:txBody>
      </p:sp>
      <p:sp>
        <p:nvSpPr>
          <p:cNvPr id="121859" name="Rectangle 3"/>
          <p:cNvSpPr>
            <a:spLocks noGrp="1" noChangeArrowheads="1"/>
          </p:cNvSpPr>
          <p:nvPr>
            <p:ph type="body" sz="half" idx="2"/>
          </p:nvPr>
        </p:nvSpPr>
        <p:spPr>
          <a:xfrm>
            <a:off x="457200" y="1066800"/>
            <a:ext cx="8534400" cy="5562600"/>
          </a:xfrm>
        </p:spPr>
        <p:txBody>
          <a:bodyPr>
            <a:normAutofit/>
          </a:bodyPr>
          <a:lstStyle/>
          <a:p>
            <a:r>
              <a:rPr lang="en-US" dirty="0">
                <a:latin typeface="Google Sans"/>
              </a:rPr>
              <a:t>Can be used any time during seizure, most likely to work at the beginning of a seizure.</a:t>
            </a:r>
          </a:p>
          <a:p>
            <a:r>
              <a:rPr lang="en-US" dirty="0">
                <a:latin typeface="Google Sans"/>
              </a:rPr>
              <a:t>Often used when student feels a sense or warning that seizure may be coming.</a:t>
            </a:r>
          </a:p>
          <a:p>
            <a:r>
              <a:rPr lang="en-US" dirty="0">
                <a:latin typeface="Google Sans"/>
              </a:rPr>
              <a:t>Can be used by person with seizures or by another person.</a:t>
            </a:r>
          </a:p>
          <a:p>
            <a:r>
              <a:rPr lang="en-US" dirty="0">
                <a:latin typeface="Google Sans"/>
              </a:rPr>
              <a:t>Keep magnet at least 10 inches from anything affected by strong magnet fields.</a:t>
            </a:r>
          </a:p>
          <a:p>
            <a:r>
              <a:rPr lang="en-US" dirty="0">
                <a:latin typeface="Google Sans"/>
              </a:rPr>
              <a:t>Swipe magnet across the generator that is under the skin (usually on the left side of the chest) for one second.</a:t>
            </a:r>
          </a:p>
          <a:p>
            <a:r>
              <a:rPr lang="en-US" dirty="0">
                <a:latin typeface="Google Sans"/>
              </a:rPr>
              <a:t>Wait 1 to 2 minutes and if seizure is still going on, swipe the magnet again.</a:t>
            </a:r>
          </a:p>
          <a:p>
            <a:r>
              <a:rPr lang="en-US" dirty="0">
                <a:latin typeface="Google Sans"/>
              </a:rPr>
              <a:t>Don’t hold magnet over generator. Will turn it off after six seconds.</a:t>
            </a:r>
          </a:p>
          <a:p>
            <a:r>
              <a:rPr lang="en-US" dirty="0">
                <a:latin typeface="Google Sans"/>
              </a:rPr>
              <a:t>Must have Physician orders and student specific training</a:t>
            </a:r>
          </a:p>
          <a:p>
            <a:pPr marL="0" indent="0">
              <a:buNone/>
            </a:pPr>
            <a:endParaRPr lang="en-US" sz="2400" dirty="0">
              <a:latin typeface="Google Sans"/>
            </a:endParaRPr>
          </a:p>
        </p:txBody>
      </p:sp>
      <p:pic>
        <p:nvPicPr>
          <p:cNvPr id="6" name="Content Placeholder 5" descr="A black rectangular object with a red symbol on it&#10;&#10;Description automatically generated">
            <a:extLst>
              <a:ext uri="{FF2B5EF4-FFF2-40B4-BE49-F238E27FC236}">
                <a16:creationId xmlns:a16="http://schemas.microsoft.com/office/drawing/2014/main" id="{E21FF0D1-977B-4FF6-B1A3-D9A9A9E4029A}"/>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6762750" y="4300283"/>
            <a:ext cx="2228850" cy="2279904"/>
          </a:xfrm>
          <a:prstGeom prst="rect">
            <a:avLst/>
          </a:prstGeom>
        </p:spPr>
      </p:pic>
    </p:spTree>
    <p:extLst>
      <p:ext uri="{BB962C8B-B14F-4D97-AF65-F5344CB8AC3E}">
        <p14:creationId xmlns:p14="http://schemas.microsoft.com/office/powerpoint/2010/main" val="23492096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a:xfrm>
            <a:off x="457200" y="277813"/>
            <a:ext cx="8229600" cy="636587"/>
          </a:xfrm>
        </p:spPr>
        <p:txBody>
          <a:bodyPr>
            <a:noAutofit/>
          </a:bodyPr>
          <a:lstStyle/>
          <a:p>
            <a:pPr algn="ctr" eaLnBrk="1" hangingPunct="1">
              <a:defRPr/>
            </a:pPr>
            <a:r>
              <a:rPr lang="en-US" dirty="0">
                <a:latin typeface="Google Sans"/>
              </a:rPr>
              <a:t>EMERGENCY MEDICATIONS</a:t>
            </a:r>
          </a:p>
        </p:txBody>
      </p:sp>
      <p:sp>
        <p:nvSpPr>
          <p:cNvPr id="121859" name="Rectangle 3"/>
          <p:cNvSpPr>
            <a:spLocks noGrp="1" noChangeArrowheads="1"/>
          </p:cNvSpPr>
          <p:nvPr>
            <p:ph type="body" sz="half" idx="2"/>
          </p:nvPr>
        </p:nvSpPr>
        <p:spPr>
          <a:xfrm>
            <a:off x="457200" y="1066800"/>
            <a:ext cx="8534400" cy="5562600"/>
          </a:xfrm>
        </p:spPr>
        <p:txBody>
          <a:bodyPr>
            <a:normAutofit/>
          </a:bodyPr>
          <a:lstStyle/>
          <a:p>
            <a:r>
              <a:rPr lang="en-US" sz="2400" dirty="0">
                <a:latin typeface="Google Sans"/>
              </a:rPr>
              <a:t>Medication can come in rectal and inhalant form.</a:t>
            </a:r>
          </a:p>
          <a:p>
            <a:pPr lvl="1"/>
            <a:r>
              <a:rPr lang="en-US" sz="2200" dirty="0" err="1">
                <a:latin typeface="Google Sans"/>
              </a:rPr>
              <a:t>Diastat</a:t>
            </a:r>
            <a:endParaRPr lang="en-US" sz="2200" dirty="0">
              <a:latin typeface="Google Sans"/>
            </a:endParaRPr>
          </a:p>
          <a:p>
            <a:pPr lvl="1"/>
            <a:r>
              <a:rPr lang="en-US" sz="2200" dirty="0" err="1">
                <a:latin typeface="Google Sans"/>
              </a:rPr>
              <a:t>Nayzilam</a:t>
            </a:r>
            <a:endParaRPr lang="en-US" sz="2200" dirty="0">
              <a:latin typeface="Google Sans"/>
            </a:endParaRPr>
          </a:p>
          <a:p>
            <a:pPr lvl="1"/>
            <a:r>
              <a:rPr lang="en-US" sz="2200" dirty="0" err="1">
                <a:latin typeface="Google Sans"/>
              </a:rPr>
              <a:t>Valtoco</a:t>
            </a:r>
            <a:endParaRPr lang="en-US" sz="2200" dirty="0">
              <a:latin typeface="Google Sans"/>
            </a:endParaRPr>
          </a:p>
          <a:p>
            <a:pPr lvl="1"/>
            <a:endParaRPr lang="en-US" sz="2200" dirty="0">
              <a:latin typeface="Google Sans"/>
            </a:endParaRPr>
          </a:p>
          <a:p>
            <a:pPr marL="457200" lvl="1" indent="0">
              <a:buNone/>
            </a:pPr>
            <a:r>
              <a:rPr lang="en-US" sz="2200" dirty="0">
                <a:latin typeface="Google Sans"/>
              </a:rPr>
              <a:t>You must have student specific training by the RN supervisor in order to administer these medications.</a:t>
            </a:r>
          </a:p>
          <a:p>
            <a:pPr marL="457200" lvl="1" indent="0">
              <a:buNone/>
            </a:pPr>
            <a:r>
              <a:rPr lang="en-US" sz="2200" dirty="0">
                <a:latin typeface="Google Sans"/>
              </a:rPr>
              <a:t>If student does not have emergency medication in the clinic and has a known seizure disorder, 911 will be called at the 5 minute mark.</a:t>
            </a:r>
          </a:p>
          <a:p>
            <a:pPr marL="457200" lvl="1" indent="0">
              <a:buNone/>
            </a:pPr>
            <a:r>
              <a:rPr lang="en-US" sz="2200" dirty="0">
                <a:latin typeface="Google Sans"/>
              </a:rPr>
              <a:t>Call 911 immediately after administering medication.</a:t>
            </a:r>
          </a:p>
          <a:p>
            <a:pPr marL="457200" lvl="1" indent="0">
              <a:buNone/>
            </a:pPr>
            <a:endParaRPr lang="en-US" sz="2200" dirty="0">
              <a:latin typeface="Google Sans"/>
            </a:endParaRPr>
          </a:p>
          <a:p>
            <a:pPr marL="457200" lvl="1" indent="0">
              <a:buNone/>
            </a:pPr>
            <a:endParaRPr lang="en-US" sz="2200" dirty="0">
              <a:latin typeface="Google Sans"/>
            </a:endParaRPr>
          </a:p>
          <a:p>
            <a:pPr marL="457200" lvl="1" indent="0">
              <a:buNone/>
            </a:pPr>
            <a:endParaRPr lang="en-US" sz="2200" dirty="0">
              <a:latin typeface="Google Sans"/>
            </a:endParaRPr>
          </a:p>
        </p:txBody>
      </p:sp>
      <p:pic>
        <p:nvPicPr>
          <p:cNvPr id="5" name="Picture 9" descr="C:\Users\fl711alay\AppData\Local\Microsoft\Windows\Temporary Internet Files\Content.IE5\FV92OE2M\911[2].jpg">
            <a:extLst>
              <a:ext uri="{FF2B5EF4-FFF2-40B4-BE49-F238E27FC236}">
                <a16:creationId xmlns:a16="http://schemas.microsoft.com/office/drawing/2014/main" id="{E7F9B0A6-EADA-4A5B-AF7D-0F7C0EFA6F3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29400" y="5334000"/>
            <a:ext cx="2514600" cy="990600"/>
          </a:xfrm>
          <a:prstGeom prst="rect">
            <a:avLst/>
          </a:prstGeom>
          <a:noFill/>
          <a:effectLst>
            <a:softEdge rad="1270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19184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ChangeArrowheads="1"/>
          </p:cNvSpPr>
          <p:nvPr>
            <p:ph type="title"/>
          </p:nvPr>
        </p:nvSpPr>
        <p:spPr>
          <a:xfrm>
            <a:off x="455614" y="228601"/>
            <a:ext cx="8154986" cy="1447799"/>
          </a:xfrm>
        </p:spPr>
        <p:txBody>
          <a:bodyPr>
            <a:normAutofit fontScale="90000"/>
          </a:bodyPr>
          <a:lstStyle/>
          <a:p>
            <a:pPr algn="ctr">
              <a:defRPr/>
            </a:pPr>
            <a:r>
              <a:rPr lang="en-US" sz="4000" dirty="0"/>
              <a:t>Health Services Webpage</a:t>
            </a:r>
            <a:br>
              <a:rPr lang="en-US" sz="4000" dirty="0"/>
            </a:br>
            <a:r>
              <a:rPr lang="en-US" sz="2200" dirty="0">
                <a:hlinkClick r:id="rId3"/>
              </a:rPr>
              <a:t>https://www.escambiaschools.org/health_services</a:t>
            </a:r>
            <a:br>
              <a:rPr lang="en-US" sz="2200" dirty="0"/>
            </a:br>
            <a:br>
              <a:rPr lang="en-US" sz="2200" dirty="0"/>
            </a:br>
            <a:br>
              <a:rPr lang="en-US" sz="2200" dirty="0"/>
            </a:br>
            <a:br>
              <a:rPr lang="en-US" sz="4000" dirty="0"/>
            </a:br>
            <a:br>
              <a:rPr lang="en-US" sz="2400" dirty="0">
                <a:solidFill>
                  <a:srgbClr val="FFFF00"/>
                </a:solidFill>
                <a:latin typeface="Tahoma" pitchFamily="34" charset="0"/>
              </a:rPr>
            </a:br>
            <a:endParaRPr lang="en-US" sz="2400" dirty="0"/>
          </a:p>
        </p:txBody>
      </p:sp>
      <p:sp>
        <p:nvSpPr>
          <p:cNvPr id="154628" name="Rectangle 4"/>
          <p:cNvSpPr>
            <a:spLocks noGrp="1" noChangeArrowheads="1"/>
          </p:cNvSpPr>
          <p:nvPr>
            <p:ph type="body" sz="half" idx="2"/>
          </p:nvPr>
        </p:nvSpPr>
        <p:spPr>
          <a:xfrm>
            <a:off x="609600" y="1676400"/>
            <a:ext cx="7924800" cy="4876800"/>
          </a:xfrm>
        </p:spPr>
        <p:txBody>
          <a:bodyPr>
            <a:normAutofit/>
          </a:bodyPr>
          <a:lstStyle/>
          <a:p>
            <a:pPr>
              <a:defRPr/>
            </a:pPr>
            <a:r>
              <a:rPr lang="en-US" sz="2000" dirty="0"/>
              <a:t>All information and forms related to school health will be found on this webpage.</a:t>
            </a:r>
          </a:p>
          <a:p>
            <a:pPr>
              <a:defRPr/>
            </a:pPr>
            <a:r>
              <a:rPr lang="en-US" sz="2000" dirty="0"/>
              <a:t>Before checking medications into the clinic you must verify that the parent has given consent on the health verification form. These forms can be found in a binder in the clinic.</a:t>
            </a:r>
          </a:p>
          <a:p>
            <a:pPr>
              <a:defRPr/>
            </a:pPr>
            <a:r>
              <a:rPr lang="en-US" sz="2000" dirty="0"/>
              <a:t>You will need TWO forms to check in medication</a:t>
            </a:r>
          </a:p>
          <a:p>
            <a:pPr marL="1257300" lvl="2" indent="-457200">
              <a:buFont typeface="+mj-lt"/>
              <a:buAutoNum type="arabicPeriod"/>
              <a:defRPr/>
            </a:pPr>
            <a:r>
              <a:rPr lang="en-US" sz="1600" dirty="0"/>
              <a:t>Dispersion of Medication form </a:t>
            </a:r>
          </a:p>
          <a:p>
            <a:pPr marL="1257300" lvl="2" indent="-457200">
              <a:buFont typeface="+mj-lt"/>
              <a:buAutoNum type="arabicPeriod"/>
              <a:defRPr/>
            </a:pPr>
            <a:r>
              <a:rPr lang="en-US" sz="1600" dirty="0"/>
              <a:t>Student Medication Record (SMR) OR PRN (as needed) student Medication Record</a:t>
            </a:r>
          </a:p>
          <a:p>
            <a:pPr marL="0" indent="0">
              <a:buNone/>
              <a:defRPr/>
            </a:pPr>
            <a:endParaRPr lang="en-US" sz="1050" dirty="0"/>
          </a:p>
          <a:p>
            <a:pPr eaLnBrk="1" hangingPunct="1">
              <a:defRPr/>
            </a:pPr>
            <a:endParaRPr lang="en-US" sz="2400" dirty="0"/>
          </a:p>
          <a:p>
            <a:pPr eaLnBrk="1" hangingPunct="1">
              <a:defRPr/>
            </a:pPr>
            <a:endParaRPr lang="en-US" sz="2000" dirty="0"/>
          </a:p>
        </p:txBody>
      </p:sp>
    </p:spTree>
    <p:extLst>
      <p:ext uri="{BB962C8B-B14F-4D97-AF65-F5344CB8AC3E}">
        <p14:creationId xmlns:p14="http://schemas.microsoft.com/office/powerpoint/2010/main" val="265310918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a:xfrm>
            <a:off x="457200" y="277813"/>
            <a:ext cx="8229600" cy="636587"/>
          </a:xfrm>
        </p:spPr>
        <p:txBody>
          <a:bodyPr>
            <a:noAutofit/>
          </a:bodyPr>
          <a:lstStyle/>
          <a:p>
            <a:pPr algn="ctr" eaLnBrk="1" hangingPunct="1">
              <a:defRPr/>
            </a:pPr>
            <a:r>
              <a:rPr lang="en-US" dirty="0">
                <a:latin typeface="Google Sans"/>
              </a:rPr>
              <a:t>WHAT IS ASTHMA?</a:t>
            </a:r>
          </a:p>
        </p:txBody>
      </p:sp>
      <p:sp>
        <p:nvSpPr>
          <p:cNvPr id="121859" name="Rectangle 3"/>
          <p:cNvSpPr>
            <a:spLocks noGrp="1" noChangeArrowheads="1"/>
          </p:cNvSpPr>
          <p:nvPr>
            <p:ph type="body" sz="half" idx="2"/>
          </p:nvPr>
        </p:nvSpPr>
        <p:spPr>
          <a:xfrm>
            <a:off x="462116" y="914399"/>
            <a:ext cx="8534400" cy="5680535"/>
          </a:xfrm>
        </p:spPr>
        <p:txBody>
          <a:bodyPr>
            <a:normAutofit/>
          </a:bodyPr>
          <a:lstStyle/>
          <a:p>
            <a:pPr marL="0" indent="0">
              <a:buNone/>
            </a:pPr>
            <a:endParaRPr lang="en-US" sz="2200" dirty="0">
              <a:latin typeface="Google Sans"/>
            </a:endParaRPr>
          </a:p>
          <a:p>
            <a:pPr marL="457200" lvl="1" indent="0">
              <a:buNone/>
            </a:pPr>
            <a:endParaRPr lang="en-US" sz="2200" dirty="0">
              <a:latin typeface="Google Sans"/>
            </a:endParaRPr>
          </a:p>
          <a:p>
            <a:pPr marL="228600" lvl="0" indent="-228600" defTabSz="914400">
              <a:lnSpc>
                <a:spcPct val="90000"/>
              </a:lnSpc>
              <a:buClrTx/>
              <a:buFont typeface="Arial" panose="020B0604020202020204" pitchFamily="34" charset="0"/>
              <a:buChar char="•"/>
            </a:pPr>
            <a:r>
              <a:rPr lang="en-US" sz="3200" dirty="0">
                <a:solidFill>
                  <a:prstClr val="black"/>
                </a:solidFill>
                <a:latin typeface="Google Sans"/>
              </a:rPr>
              <a:t>A chronic Inflammatory disorder of the airways</a:t>
            </a:r>
          </a:p>
          <a:p>
            <a:pPr marL="228600" lvl="0" indent="-228600" defTabSz="914400">
              <a:lnSpc>
                <a:spcPct val="90000"/>
              </a:lnSpc>
              <a:buClrTx/>
              <a:buFont typeface="Arial" panose="020B0604020202020204" pitchFamily="34" charset="0"/>
              <a:buChar char="•"/>
            </a:pPr>
            <a:r>
              <a:rPr lang="en-US" sz="3200" dirty="0">
                <a:solidFill>
                  <a:prstClr val="black"/>
                </a:solidFill>
                <a:latin typeface="Google Sans"/>
              </a:rPr>
              <a:t>The lining of the airways become inflamed and swollen</a:t>
            </a:r>
          </a:p>
          <a:p>
            <a:pPr marL="228600" lvl="0" indent="-228600" defTabSz="914400">
              <a:lnSpc>
                <a:spcPct val="90000"/>
              </a:lnSpc>
              <a:buClrTx/>
              <a:buFont typeface="Arial" panose="020B0604020202020204" pitchFamily="34" charset="0"/>
              <a:buChar char="•"/>
            </a:pPr>
            <a:r>
              <a:rPr lang="en-US" sz="3200" dirty="0">
                <a:solidFill>
                  <a:prstClr val="black"/>
                </a:solidFill>
                <a:latin typeface="Google Sans"/>
              </a:rPr>
              <a:t>The muscles that surround the airways tighten. Which reduces the width of the airways</a:t>
            </a:r>
          </a:p>
          <a:p>
            <a:pPr marL="228600" lvl="0" indent="-228600" defTabSz="914400">
              <a:lnSpc>
                <a:spcPct val="90000"/>
              </a:lnSpc>
              <a:buClrTx/>
              <a:buFont typeface="Arial" panose="020B0604020202020204" pitchFamily="34" charset="0"/>
              <a:buChar char="•"/>
            </a:pPr>
            <a:r>
              <a:rPr lang="en-US" sz="3200" dirty="0">
                <a:solidFill>
                  <a:prstClr val="black"/>
                </a:solidFill>
                <a:latin typeface="Google Sans"/>
              </a:rPr>
              <a:t>Excess mucus production occurs which further narrows the airways.</a:t>
            </a:r>
          </a:p>
          <a:p>
            <a:pPr marL="457200" lvl="1" indent="0">
              <a:buNone/>
            </a:pPr>
            <a:endParaRPr lang="en-US" sz="2200" dirty="0">
              <a:latin typeface="Google Sans"/>
            </a:endParaRPr>
          </a:p>
          <a:p>
            <a:pPr marL="457200" lvl="1" indent="0">
              <a:buNone/>
            </a:pPr>
            <a:endParaRPr lang="en-US" sz="2200" dirty="0">
              <a:latin typeface="Google Sans"/>
            </a:endParaRPr>
          </a:p>
        </p:txBody>
      </p:sp>
    </p:spTree>
    <p:extLst>
      <p:ext uri="{BB962C8B-B14F-4D97-AF65-F5344CB8AC3E}">
        <p14:creationId xmlns:p14="http://schemas.microsoft.com/office/powerpoint/2010/main" val="270867734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a:xfrm>
            <a:off x="457200" y="277813"/>
            <a:ext cx="8229600" cy="636587"/>
          </a:xfrm>
        </p:spPr>
        <p:txBody>
          <a:bodyPr>
            <a:noAutofit/>
          </a:bodyPr>
          <a:lstStyle/>
          <a:p>
            <a:pPr algn="ctr" eaLnBrk="1" hangingPunct="1">
              <a:defRPr/>
            </a:pPr>
            <a:r>
              <a:rPr lang="en-US" dirty="0">
                <a:latin typeface="Google Sans"/>
              </a:rPr>
              <a:t>SYMPTOMS OF ASTHMA ATTACK</a:t>
            </a:r>
          </a:p>
        </p:txBody>
      </p:sp>
      <p:sp>
        <p:nvSpPr>
          <p:cNvPr id="121859" name="Rectangle 3"/>
          <p:cNvSpPr>
            <a:spLocks noGrp="1" noChangeArrowheads="1"/>
          </p:cNvSpPr>
          <p:nvPr>
            <p:ph type="body" sz="half" idx="2"/>
          </p:nvPr>
        </p:nvSpPr>
        <p:spPr>
          <a:xfrm>
            <a:off x="462116" y="914399"/>
            <a:ext cx="8534400" cy="5680535"/>
          </a:xfrm>
        </p:spPr>
        <p:txBody>
          <a:bodyPr>
            <a:normAutofit lnSpcReduction="10000"/>
          </a:bodyPr>
          <a:lstStyle/>
          <a:p>
            <a:pPr defTabSz="914400">
              <a:lnSpc>
                <a:spcPct val="90000"/>
              </a:lnSpc>
              <a:buClrTx/>
              <a:buFont typeface="Arial" panose="020B0604020202020204" pitchFamily="34" charset="0"/>
              <a:buChar char="•"/>
            </a:pPr>
            <a:r>
              <a:rPr lang="en-US" sz="2000" dirty="0">
                <a:latin typeface="Google Sans"/>
              </a:rPr>
              <a:t>Wheezing</a:t>
            </a:r>
          </a:p>
          <a:p>
            <a:pPr defTabSz="914400">
              <a:lnSpc>
                <a:spcPct val="90000"/>
              </a:lnSpc>
              <a:buClrTx/>
              <a:buFont typeface="Arial" panose="020B0604020202020204" pitchFamily="34" charset="0"/>
              <a:buChar char="•"/>
            </a:pPr>
            <a:r>
              <a:rPr lang="en-US" sz="2000" dirty="0">
                <a:latin typeface="Google Sans"/>
              </a:rPr>
              <a:t>Cough</a:t>
            </a:r>
          </a:p>
          <a:p>
            <a:pPr defTabSz="914400">
              <a:lnSpc>
                <a:spcPct val="90000"/>
              </a:lnSpc>
              <a:buClrTx/>
              <a:buFont typeface="Arial" panose="020B0604020202020204" pitchFamily="34" charset="0"/>
              <a:buChar char="•"/>
            </a:pPr>
            <a:r>
              <a:rPr lang="en-US" sz="2000" dirty="0">
                <a:latin typeface="Google Sans"/>
              </a:rPr>
              <a:t>Difficulty Breathing/ Shortness of Breath</a:t>
            </a:r>
          </a:p>
          <a:p>
            <a:pPr defTabSz="914400">
              <a:lnSpc>
                <a:spcPct val="90000"/>
              </a:lnSpc>
              <a:buClrTx/>
              <a:buFont typeface="Arial" panose="020B0604020202020204" pitchFamily="34" charset="0"/>
              <a:buChar char="•"/>
            </a:pPr>
            <a:r>
              <a:rPr lang="en-US" sz="2000" dirty="0">
                <a:latin typeface="Google Sans"/>
              </a:rPr>
              <a:t>Chest Tightness</a:t>
            </a:r>
          </a:p>
          <a:p>
            <a:pPr defTabSz="914400">
              <a:lnSpc>
                <a:spcPct val="90000"/>
              </a:lnSpc>
              <a:buClrTx/>
              <a:buFont typeface="Arial" panose="020B0604020202020204" pitchFamily="34" charset="0"/>
              <a:buChar char="•"/>
            </a:pPr>
            <a:r>
              <a:rPr lang="en-US" sz="2000" dirty="0">
                <a:latin typeface="Google Sans"/>
              </a:rPr>
              <a:t>Retractions-neck area and/or muscles in ribs move inward when breathing</a:t>
            </a:r>
            <a:r>
              <a:rPr lang="en-US" sz="3600" dirty="0">
                <a:latin typeface="Google Sans"/>
              </a:rPr>
              <a:t>				</a:t>
            </a:r>
          </a:p>
          <a:p>
            <a:pPr marL="0" lvl="0" indent="0" defTabSz="914400">
              <a:lnSpc>
                <a:spcPct val="90000"/>
              </a:lnSpc>
              <a:buClrTx/>
              <a:buNone/>
            </a:pPr>
            <a:r>
              <a:rPr lang="en-US" sz="3600" dirty="0">
                <a:latin typeface="Google Sans"/>
              </a:rPr>
              <a:t>                      What to look for……..</a:t>
            </a:r>
          </a:p>
          <a:p>
            <a:pPr defTabSz="914400">
              <a:lnSpc>
                <a:spcPct val="90000"/>
              </a:lnSpc>
              <a:buClrTx/>
              <a:buFont typeface="Arial" panose="020B0604020202020204" pitchFamily="34" charset="0"/>
              <a:buChar char="•"/>
            </a:pPr>
            <a:r>
              <a:rPr lang="en-US" sz="2000" dirty="0">
                <a:latin typeface="Google Sans"/>
              </a:rPr>
              <a:t>Anxious or scared</a:t>
            </a:r>
          </a:p>
          <a:p>
            <a:pPr defTabSz="914400">
              <a:lnSpc>
                <a:spcPct val="90000"/>
              </a:lnSpc>
              <a:buClrTx/>
              <a:buFont typeface="Arial" panose="020B0604020202020204" pitchFamily="34" charset="0"/>
              <a:buChar char="•"/>
            </a:pPr>
            <a:r>
              <a:rPr lang="en-US" sz="2000" dirty="0">
                <a:latin typeface="Google Sans"/>
              </a:rPr>
              <a:t>Flared Nostrils</a:t>
            </a:r>
          </a:p>
          <a:p>
            <a:pPr defTabSz="914400">
              <a:lnSpc>
                <a:spcPct val="90000"/>
              </a:lnSpc>
              <a:buClrTx/>
              <a:buFont typeface="Arial" panose="020B0604020202020204" pitchFamily="34" charset="0"/>
              <a:buChar char="•"/>
            </a:pPr>
            <a:r>
              <a:rPr lang="en-US" sz="2000" dirty="0">
                <a:latin typeface="Google Sans"/>
              </a:rPr>
              <a:t>Hunched over body position</a:t>
            </a:r>
          </a:p>
          <a:p>
            <a:pPr defTabSz="914400">
              <a:lnSpc>
                <a:spcPct val="90000"/>
              </a:lnSpc>
              <a:buClrTx/>
              <a:buFont typeface="Arial" panose="020B0604020202020204" pitchFamily="34" charset="0"/>
              <a:buChar char="•"/>
            </a:pPr>
            <a:r>
              <a:rPr lang="en-US" sz="2000" dirty="0">
                <a:latin typeface="Google Sans"/>
              </a:rPr>
              <a:t>Restlessness</a:t>
            </a:r>
          </a:p>
          <a:p>
            <a:pPr defTabSz="914400">
              <a:lnSpc>
                <a:spcPct val="90000"/>
              </a:lnSpc>
              <a:buClrTx/>
              <a:buFont typeface="Arial" panose="020B0604020202020204" pitchFamily="34" charset="0"/>
              <a:buChar char="•"/>
            </a:pPr>
            <a:r>
              <a:rPr lang="en-US" sz="2000" dirty="0">
                <a:latin typeface="Google Sans"/>
              </a:rPr>
              <a:t>Fatigue not related to activity</a:t>
            </a:r>
          </a:p>
          <a:p>
            <a:pPr defTabSz="914400">
              <a:lnSpc>
                <a:spcPct val="90000"/>
              </a:lnSpc>
              <a:buClrTx/>
              <a:buFont typeface="Arial" panose="020B0604020202020204" pitchFamily="34" charset="0"/>
              <a:buChar char="•"/>
            </a:pPr>
            <a:r>
              <a:rPr lang="en-US" sz="2000" dirty="0">
                <a:latin typeface="Google Sans"/>
              </a:rPr>
              <a:t>Trouble Speaking</a:t>
            </a:r>
          </a:p>
          <a:p>
            <a:pPr defTabSz="914400">
              <a:lnSpc>
                <a:spcPct val="90000"/>
              </a:lnSpc>
              <a:buClrTx/>
              <a:buFont typeface="Arial" panose="020B0604020202020204" pitchFamily="34" charset="0"/>
              <a:buChar char="•"/>
            </a:pPr>
            <a:r>
              <a:rPr lang="en-US" sz="2000" dirty="0">
                <a:latin typeface="Google Sans"/>
              </a:rPr>
              <a:t>Lips and/or fingernails are blue</a:t>
            </a:r>
          </a:p>
          <a:p>
            <a:pPr defTabSz="914400">
              <a:lnSpc>
                <a:spcPct val="90000"/>
              </a:lnSpc>
              <a:buClrTx/>
              <a:buFont typeface="Arial" panose="020B0604020202020204" pitchFamily="34" charset="0"/>
              <a:buChar char="•"/>
            </a:pPr>
            <a:endParaRPr lang="en-US" sz="3600" dirty="0">
              <a:latin typeface="Google Sans"/>
            </a:endParaRPr>
          </a:p>
          <a:p>
            <a:pPr marL="457200" lvl="1" indent="0">
              <a:buNone/>
            </a:pPr>
            <a:endParaRPr lang="en-US" sz="2200" dirty="0">
              <a:latin typeface="Google Sans"/>
            </a:endParaRPr>
          </a:p>
        </p:txBody>
      </p:sp>
    </p:spTree>
    <p:extLst>
      <p:ext uri="{BB962C8B-B14F-4D97-AF65-F5344CB8AC3E}">
        <p14:creationId xmlns:p14="http://schemas.microsoft.com/office/powerpoint/2010/main" val="284558609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a:xfrm>
            <a:off x="457200" y="277813"/>
            <a:ext cx="8229600" cy="636587"/>
          </a:xfrm>
        </p:spPr>
        <p:txBody>
          <a:bodyPr>
            <a:noAutofit/>
          </a:bodyPr>
          <a:lstStyle/>
          <a:p>
            <a:pPr algn="ctr" eaLnBrk="1" hangingPunct="1">
              <a:defRPr/>
            </a:pPr>
            <a:r>
              <a:rPr lang="en-US" dirty="0">
                <a:latin typeface="Google Sans"/>
              </a:rPr>
              <a:t>PROVIDING CARE</a:t>
            </a:r>
          </a:p>
        </p:txBody>
      </p:sp>
      <p:sp>
        <p:nvSpPr>
          <p:cNvPr id="121859" name="Rectangle 3"/>
          <p:cNvSpPr>
            <a:spLocks noGrp="1" noChangeArrowheads="1"/>
          </p:cNvSpPr>
          <p:nvPr>
            <p:ph type="body" sz="half" idx="2"/>
          </p:nvPr>
        </p:nvSpPr>
        <p:spPr>
          <a:xfrm>
            <a:off x="462116" y="914399"/>
            <a:ext cx="8534400" cy="5680535"/>
          </a:xfrm>
        </p:spPr>
        <p:txBody>
          <a:bodyPr>
            <a:normAutofit/>
          </a:bodyPr>
          <a:lstStyle/>
          <a:p>
            <a:pPr defTabSz="914400">
              <a:lnSpc>
                <a:spcPct val="90000"/>
              </a:lnSpc>
              <a:buClrTx/>
              <a:buFont typeface="Arial" panose="020B0604020202020204" pitchFamily="34" charset="0"/>
              <a:buChar char="•"/>
            </a:pPr>
            <a:endParaRPr lang="en-US" sz="3600" dirty="0">
              <a:latin typeface="Google Sans"/>
            </a:endParaRPr>
          </a:p>
          <a:p>
            <a:r>
              <a:rPr lang="en-US" sz="2400" dirty="0"/>
              <a:t>Stop the activity / remove child from asthma trigger</a:t>
            </a:r>
          </a:p>
          <a:p>
            <a:r>
              <a:rPr lang="en-US" sz="2400" dirty="0"/>
              <a:t>Stay Calm</a:t>
            </a:r>
          </a:p>
          <a:p>
            <a:r>
              <a:rPr lang="en-US" sz="2400" dirty="0"/>
              <a:t>Give student rescue inhaler </a:t>
            </a:r>
          </a:p>
          <a:p>
            <a:r>
              <a:rPr lang="en-US" sz="2400" dirty="0"/>
              <a:t>Pursed lip breathing-inhale through the nose and exhale through the mouth with pursed lips</a:t>
            </a:r>
          </a:p>
          <a:p>
            <a:r>
              <a:rPr lang="en-US" sz="2400" dirty="0"/>
              <a:t>Have student sit down with hands on knees, leaning forward slightly</a:t>
            </a:r>
          </a:p>
          <a:p>
            <a:r>
              <a:rPr lang="en-US" sz="2400" dirty="0"/>
              <a:t>If inhaler does not work or student does not have one call 911</a:t>
            </a:r>
          </a:p>
          <a:p>
            <a:endParaRPr lang="en-US" sz="2400" dirty="0"/>
          </a:p>
          <a:p>
            <a:pPr marL="457200" lvl="1" indent="0">
              <a:buNone/>
            </a:pPr>
            <a:endParaRPr lang="en-US" sz="2200" dirty="0">
              <a:latin typeface="Google Sans"/>
            </a:endParaRPr>
          </a:p>
        </p:txBody>
      </p:sp>
    </p:spTree>
    <p:extLst>
      <p:ext uri="{BB962C8B-B14F-4D97-AF65-F5344CB8AC3E}">
        <p14:creationId xmlns:p14="http://schemas.microsoft.com/office/powerpoint/2010/main" val="357487444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ChangeArrowheads="1"/>
          </p:cNvSpPr>
          <p:nvPr>
            <p:ph type="title"/>
          </p:nvPr>
        </p:nvSpPr>
        <p:spPr>
          <a:xfrm>
            <a:off x="455614" y="228601"/>
            <a:ext cx="8154986" cy="685799"/>
          </a:xfrm>
        </p:spPr>
        <p:txBody>
          <a:bodyPr>
            <a:normAutofit fontScale="90000"/>
          </a:bodyPr>
          <a:lstStyle/>
          <a:p>
            <a:pPr algn="ctr">
              <a:defRPr/>
            </a:pPr>
            <a:r>
              <a:rPr lang="en-US" sz="4000" b="1" dirty="0"/>
              <a:t>Completion </a:t>
            </a:r>
            <a:br>
              <a:rPr lang="en-US" sz="2200" dirty="0"/>
            </a:br>
            <a:br>
              <a:rPr lang="en-US" sz="2200" dirty="0"/>
            </a:br>
            <a:br>
              <a:rPr lang="en-US" sz="4000" dirty="0"/>
            </a:br>
            <a:br>
              <a:rPr lang="en-US" sz="2400" dirty="0">
                <a:solidFill>
                  <a:srgbClr val="FFFF00"/>
                </a:solidFill>
                <a:latin typeface="Tahoma" pitchFamily="34" charset="0"/>
              </a:rPr>
            </a:br>
            <a:endParaRPr lang="en-US" sz="2400" dirty="0"/>
          </a:p>
        </p:txBody>
      </p:sp>
      <p:sp>
        <p:nvSpPr>
          <p:cNvPr id="154628" name="Rectangle 4"/>
          <p:cNvSpPr>
            <a:spLocks noGrp="1" noChangeArrowheads="1"/>
          </p:cNvSpPr>
          <p:nvPr>
            <p:ph type="body" sz="half" idx="2"/>
          </p:nvPr>
        </p:nvSpPr>
        <p:spPr>
          <a:xfrm>
            <a:off x="609600" y="1295400"/>
            <a:ext cx="7924800" cy="5257800"/>
          </a:xfrm>
        </p:spPr>
        <p:txBody>
          <a:bodyPr>
            <a:normAutofit/>
          </a:bodyPr>
          <a:lstStyle/>
          <a:p>
            <a:pPr marL="0" indent="0">
              <a:buNone/>
              <a:defRPr/>
            </a:pPr>
            <a:endParaRPr lang="en-US" sz="1050" dirty="0"/>
          </a:p>
          <a:p>
            <a:pPr eaLnBrk="1" hangingPunct="1">
              <a:defRPr/>
            </a:pPr>
            <a:endParaRPr lang="en-US" sz="2400" dirty="0"/>
          </a:p>
          <a:p>
            <a:pPr eaLnBrk="1" hangingPunct="1">
              <a:defRPr/>
            </a:pPr>
            <a:endParaRPr lang="en-US" sz="2000" dirty="0"/>
          </a:p>
        </p:txBody>
      </p:sp>
      <p:sp>
        <p:nvSpPr>
          <p:cNvPr id="2" name="Rectangle 1">
            <a:extLst>
              <a:ext uri="{FF2B5EF4-FFF2-40B4-BE49-F238E27FC236}">
                <a16:creationId xmlns:a16="http://schemas.microsoft.com/office/drawing/2014/main" id="{068E4E62-F9B7-43C1-8CE8-6EFCE14D8ED5}"/>
              </a:ext>
            </a:extLst>
          </p:cNvPr>
          <p:cNvSpPr/>
          <p:nvPr/>
        </p:nvSpPr>
        <p:spPr>
          <a:xfrm>
            <a:off x="838200" y="1059121"/>
            <a:ext cx="7543800" cy="4893647"/>
          </a:xfrm>
          <a:prstGeom prst="rect">
            <a:avLst/>
          </a:prstGeom>
        </p:spPr>
        <p:txBody>
          <a:bodyPr wrap="square">
            <a:spAutoFit/>
          </a:bodyPr>
          <a:lstStyle/>
          <a:p>
            <a:pPr algn="ctr">
              <a:defRPr/>
            </a:pPr>
            <a:r>
              <a:rPr lang="en-US" sz="2400" b="1" dirty="0"/>
              <a:t>ECSD Staff:</a:t>
            </a:r>
          </a:p>
          <a:p>
            <a:pPr marL="609600" indent="-609600">
              <a:buFont typeface="Arial" charset="0"/>
              <a:buAutoNum type="arabicPeriod"/>
              <a:defRPr/>
            </a:pPr>
            <a:r>
              <a:rPr lang="en-US" sz="2400" dirty="0"/>
              <a:t>Review this module.</a:t>
            </a:r>
          </a:p>
          <a:p>
            <a:pPr marL="609600" indent="-609600">
              <a:buFont typeface="Arial" charset="0"/>
              <a:buAutoNum type="arabicPeriod"/>
              <a:defRPr/>
            </a:pPr>
            <a:r>
              <a:rPr lang="en-US" sz="2400" dirty="0"/>
              <a:t>Click link below to access test.</a:t>
            </a:r>
          </a:p>
          <a:p>
            <a:pPr>
              <a:defRPr/>
            </a:pPr>
            <a:r>
              <a:rPr lang="en-US" sz="2400" dirty="0"/>
              <a:t>   </a:t>
            </a:r>
            <a:r>
              <a:rPr lang="en-US" dirty="0">
                <a:hlinkClick r:id="rId3" action="ppaction://hlinkfile"/>
              </a:rPr>
              <a:t>MEDICATION ADMINISTRTION POST TEST 25-26 B.docx</a:t>
            </a:r>
            <a:endParaRPr lang="en-US" dirty="0"/>
          </a:p>
          <a:p>
            <a:pPr marL="609600" indent="-609600">
              <a:buFont typeface="Arial" charset="0"/>
              <a:buAutoNum type="arabicPeriod"/>
              <a:defRPr/>
            </a:pPr>
            <a:r>
              <a:rPr lang="en-US" sz="2400" dirty="0"/>
              <a:t>Print and complete the test.</a:t>
            </a:r>
          </a:p>
          <a:p>
            <a:pPr marL="609600" indent="-609600">
              <a:buFont typeface="Arial" charset="0"/>
              <a:buAutoNum type="arabicPeriod"/>
              <a:defRPr/>
            </a:pPr>
            <a:r>
              <a:rPr lang="en-US" sz="2400" dirty="0"/>
              <a:t>Contact RN supervisor to review test results and complete student specific training. </a:t>
            </a:r>
          </a:p>
          <a:p>
            <a:pPr marL="609600" indent="-609600">
              <a:buFont typeface="Arial" charset="0"/>
              <a:buAutoNum type="arabicPeriod"/>
              <a:defRPr/>
            </a:pPr>
            <a:r>
              <a:rPr lang="en-US" sz="2400" dirty="0"/>
              <a:t>Store documentation in medication administration book .</a:t>
            </a:r>
          </a:p>
          <a:p>
            <a:pPr algn="ctr">
              <a:defRPr/>
            </a:pPr>
            <a:r>
              <a:rPr lang="en-US" sz="2400" b="1" dirty="0"/>
              <a:t>Charter or Private School Staff:</a:t>
            </a:r>
          </a:p>
          <a:p>
            <a:pPr>
              <a:defRPr/>
            </a:pPr>
            <a:r>
              <a:rPr lang="en-US" sz="2400" dirty="0"/>
              <a:t>Follow steps above. Email the post test to the Health Services coordinator, Betty Hagans at  </a:t>
            </a:r>
            <a:r>
              <a:rPr lang="en-US" sz="2400" dirty="0">
                <a:hlinkClick r:id="rId4"/>
              </a:rPr>
              <a:t>bhagans@ecsdfl.us</a:t>
            </a:r>
            <a:r>
              <a:rPr lang="en-US" sz="2400" dirty="0"/>
              <a:t> or fax (850-469-5346)</a:t>
            </a:r>
          </a:p>
        </p:txBody>
      </p:sp>
    </p:spTree>
    <p:extLst>
      <p:ext uri="{BB962C8B-B14F-4D97-AF65-F5344CB8AC3E}">
        <p14:creationId xmlns:p14="http://schemas.microsoft.com/office/powerpoint/2010/main" val="11248911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ChangeArrowheads="1"/>
          </p:cNvSpPr>
          <p:nvPr>
            <p:ph type="title"/>
          </p:nvPr>
        </p:nvSpPr>
        <p:spPr>
          <a:xfrm>
            <a:off x="455614" y="228601"/>
            <a:ext cx="8154986" cy="1066799"/>
          </a:xfrm>
        </p:spPr>
        <p:txBody>
          <a:bodyPr>
            <a:normAutofit fontScale="90000"/>
          </a:bodyPr>
          <a:lstStyle/>
          <a:p>
            <a:pPr algn="ctr">
              <a:defRPr/>
            </a:pPr>
            <a:r>
              <a:rPr lang="en-US" sz="4000" dirty="0"/>
              <a:t>Dispersion of Medication form</a:t>
            </a:r>
            <a:br>
              <a:rPr lang="en-US" sz="4000" dirty="0"/>
            </a:br>
            <a:r>
              <a:rPr lang="en-US" sz="1800" dirty="0">
                <a:hlinkClick r:id="rId3" action="ppaction://hlinkfile"/>
              </a:rPr>
              <a:t>DISPERSION OF MEDICATION FORM 6-11-2025 (28).docx</a:t>
            </a:r>
            <a:br>
              <a:rPr lang="en-US" sz="1800" dirty="0"/>
            </a:br>
            <a:br>
              <a:rPr lang="en-US" sz="1800" dirty="0"/>
            </a:br>
            <a:br>
              <a:rPr lang="en-US" sz="2200" dirty="0"/>
            </a:br>
            <a:br>
              <a:rPr lang="en-US" sz="2200" dirty="0"/>
            </a:br>
            <a:br>
              <a:rPr lang="en-US" sz="2200" dirty="0"/>
            </a:br>
            <a:br>
              <a:rPr lang="en-US" sz="4000" dirty="0"/>
            </a:br>
            <a:br>
              <a:rPr lang="en-US" sz="2400" dirty="0">
                <a:solidFill>
                  <a:srgbClr val="FFFF00"/>
                </a:solidFill>
                <a:latin typeface="Tahoma" pitchFamily="34" charset="0"/>
              </a:rPr>
            </a:br>
            <a:endParaRPr lang="en-US" sz="2400" dirty="0"/>
          </a:p>
        </p:txBody>
      </p:sp>
      <p:sp>
        <p:nvSpPr>
          <p:cNvPr id="154628" name="Rectangle 4"/>
          <p:cNvSpPr>
            <a:spLocks noGrp="1" noChangeArrowheads="1"/>
          </p:cNvSpPr>
          <p:nvPr>
            <p:ph type="body" sz="half" idx="2"/>
          </p:nvPr>
        </p:nvSpPr>
        <p:spPr>
          <a:xfrm>
            <a:off x="609600" y="1295400"/>
            <a:ext cx="7924800" cy="5257800"/>
          </a:xfrm>
        </p:spPr>
        <p:txBody>
          <a:bodyPr>
            <a:normAutofit lnSpcReduction="10000"/>
          </a:bodyPr>
          <a:lstStyle/>
          <a:p>
            <a:pPr>
              <a:defRPr/>
            </a:pPr>
            <a:endParaRPr lang="en-US" sz="1050" dirty="0"/>
          </a:p>
          <a:p>
            <a:pPr>
              <a:defRPr/>
            </a:pPr>
            <a:r>
              <a:rPr lang="en-US" sz="2000" dirty="0"/>
              <a:t>Use link above to access the form</a:t>
            </a:r>
          </a:p>
          <a:p>
            <a:pPr>
              <a:defRPr/>
            </a:pPr>
            <a:r>
              <a:rPr lang="en-US" sz="2000" dirty="0"/>
              <a:t>This form is used to check all medication into the clinic.</a:t>
            </a:r>
          </a:p>
          <a:p>
            <a:pPr>
              <a:defRPr/>
            </a:pPr>
            <a:r>
              <a:rPr lang="en-US" sz="2000" dirty="0"/>
              <a:t>Staff will fill out the form. A parent should not fill it out. </a:t>
            </a:r>
          </a:p>
          <a:p>
            <a:pPr>
              <a:defRPr/>
            </a:pPr>
            <a:r>
              <a:rPr lang="en-US" sz="2000" dirty="0"/>
              <a:t>The label must be written EXACTLY as it is printed on the prescription label.</a:t>
            </a:r>
          </a:p>
          <a:p>
            <a:pPr>
              <a:defRPr/>
            </a:pPr>
            <a:r>
              <a:rPr lang="en-US" sz="2000" dirty="0"/>
              <a:t>Time due: Must be a time. If the bottle reads to be given at lunch, the lunch time will be verified and that time will be the time due.</a:t>
            </a:r>
          </a:p>
          <a:p>
            <a:pPr>
              <a:defRPr/>
            </a:pPr>
            <a:r>
              <a:rPr lang="en-US" sz="2000" dirty="0"/>
              <a:t>Allergies- Never write N/A. If student does not have any allergies, none or NKA (no known allergies)  will be written.</a:t>
            </a:r>
          </a:p>
          <a:p>
            <a:pPr>
              <a:defRPr/>
            </a:pPr>
            <a:r>
              <a:rPr lang="en-US" sz="2000" dirty="0"/>
              <a:t>Parent or guardian will sign the bottom of this form as well as the staff checking in the medication.</a:t>
            </a:r>
          </a:p>
          <a:p>
            <a:pPr>
              <a:defRPr/>
            </a:pPr>
            <a:r>
              <a:rPr lang="en-US" sz="2000" dirty="0"/>
              <a:t>If parent does not sign the form in front of staff, the form must be notarized.</a:t>
            </a:r>
          </a:p>
          <a:p>
            <a:pPr>
              <a:defRPr/>
            </a:pPr>
            <a:endParaRPr lang="en-US" sz="2000" dirty="0"/>
          </a:p>
          <a:p>
            <a:pPr>
              <a:defRPr/>
            </a:pPr>
            <a:endParaRPr lang="en-US" sz="1050" dirty="0"/>
          </a:p>
          <a:p>
            <a:pPr eaLnBrk="1" hangingPunct="1">
              <a:defRPr/>
            </a:pPr>
            <a:endParaRPr lang="en-US" sz="2400" dirty="0"/>
          </a:p>
          <a:p>
            <a:pPr eaLnBrk="1" hangingPunct="1">
              <a:defRPr/>
            </a:pPr>
            <a:endParaRPr lang="en-US" sz="2000" dirty="0"/>
          </a:p>
        </p:txBody>
      </p:sp>
    </p:spTree>
    <p:extLst>
      <p:ext uri="{BB962C8B-B14F-4D97-AF65-F5344CB8AC3E}">
        <p14:creationId xmlns:p14="http://schemas.microsoft.com/office/powerpoint/2010/main" val="25227718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ChangeArrowheads="1"/>
          </p:cNvSpPr>
          <p:nvPr>
            <p:ph type="title"/>
          </p:nvPr>
        </p:nvSpPr>
        <p:spPr>
          <a:xfrm>
            <a:off x="455614" y="228601"/>
            <a:ext cx="8154986" cy="1295399"/>
          </a:xfrm>
        </p:spPr>
        <p:txBody>
          <a:bodyPr>
            <a:normAutofit fontScale="90000"/>
          </a:bodyPr>
          <a:lstStyle/>
          <a:p>
            <a:pPr algn="ctr">
              <a:defRPr/>
            </a:pPr>
            <a:r>
              <a:rPr lang="en-US" sz="4000" dirty="0"/>
              <a:t>Student Medication Record (SMR)</a:t>
            </a:r>
            <a:br>
              <a:rPr lang="en-US" sz="4000" dirty="0"/>
            </a:br>
            <a:r>
              <a:rPr lang="en-US" sz="1600" dirty="0">
                <a:hlinkClick r:id="rId3" action="ppaction://hlinkfile"/>
              </a:rPr>
              <a:t>Copy of SMR Scheduled 2025-2026.xlsx</a:t>
            </a:r>
            <a:br>
              <a:rPr lang="en-US" sz="1600" dirty="0"/>
            </a:br>
            <a:r>
              <a:rPr lang="en-US" sz="1600" dirty="0">
                <a:hlinkClick r:id="rId4" action="ppaction://hlinkfile"/>
              </a:rPr>
              <a:t>Copy of SMR PRN 2025 - 2026..xlsx</a:t>
            </a:r>
            <a:br>
              <a:rPr lang="en-US" sz="1600" dirty="0"/>
            </a:br>
            <a:br>
              <a:rPr lang="en-US" sz="1600" dirty="0"/>
            </a:br>
            <a:br>
              <a:rPr lang="en-US" sz="1600" dirty="0"/>
            </a:br>
            <a:br>
              <a:rPr lang="en-US" sz="2200" dirty="0"/>
            </a:br>
            <a:br>
              <a:rPr lang="en-US" sz="2200" dirty="0"/>
            </a:br>
            <a:br>
              <a:rPr lang="en-US" sz="2200" dirty="0"/>
            </a:br>
            <a:br>
              <a:rPr lang="en-US" sz="4000" dirty="0"/>
            </a:br>
            <a:br>
              <a:rPr lang="en-US" sz="2400" dirty="0">
                <a:solidFill>
                  <a:srgbClr val="FFFF00"/>
                </a:solidFill>
                <a:latin typeface="Tahoma" pitchFamily="34" charset="0"/>
              </a:rPr>
            </a:br>
            <a:endParaRPr lang="en-US" sz="2400" dirty="0"/>
          </a:p>
        </p:txBody>
      </p:sp>
      <p:sp>
        <p:nvSpPr>
          <p:cNvPr id="154628" name="Rectangle 4"/>
          <p:cNvSpPr>
            <a:spLocks noGrp="1" noChangeArrowheads="1"/>
          </p:cNvSpPr>
          <p:nvPr>
            <p:ph type="body" sz="half" idx="2"/>
          </p:nvPr>
        </p:nvSpPr>
        <p:spPr>
          <a:xfrm>
            <a:off x="609600" y="1524000"/>
            <a:ext cx="7924800" cy="5029200"/>
          </a:xfrm>
        </p:spPr>
        <p:txBody>
          <a:bodyPr>
            <a:normAutofit/>
          </a:bodyPr>
          <a:lstStyle/>
          <a:p>
            <a:pPr marL="0" indent="0">
              <a:buNone/>
              <a:defRPr/>
            </a:pPr>
            <a:endParaRPr lang="en-US" sz="1050" dirty="0"/>
          </a:p>
          <a:p>
            <a:pPr>
              <a:defRPr/>
            </a:pPr>
            <a:r>
              <a:rPr lang="en-US" sz="2000" dirty="0"/>
              <a:t>Use the link above to access forms</a:t>
            </a:r>
          </a:p>
          <a:p>
            <a:pPr>
              <a:defRPr/>
            </a:pPr>
            <a:r>
              <a:rPr lang="en-US" sz="2000" dirty="0"/>
              <a:t>For daily medications use Scheduled SMR</a:t>
            </a:r>
          </a:p>
          <a:p>
            <a:pPr>
              <a:defRPr/>
            </a:pPr>
            <a:r>
              <a:rPr lang="en-US" sz="2000" dirty="0"/>
              <a:t>For as needed medications SMR PRN will be used.</a:t>
            </a:r>
          </a:p>
          <a:p>
            <a:pPr>
              <a:defRPr/>
            </a:pPr>
            <a:r>
              <a:rPr lang="en-US" sz="2000" dirty="0"/>
              <a:t>Medication will be counted and the amount received will be written on this form.</a:t>
            </a:r>
          </a:p>
          <a:p>
            <a:pPr>
              <a:defRPr/>
            </a:pPr>
            <a:r>
              <a:rPr lang="en-US" sz="2000" dirty="0"/>
              <a:t>The parent/guardian will sign and the staff receiving medication will sign below.</a:t>
            </a:r>
          </a:p>
          <a:p>
            <a:pPr>
              <a:defRPr/>
            </a:pPr>
            <a:r>
              <a:rPr lang="en-US" sz="2000" dirty="0"/>
              <a:t>Check expiration date of medication before filling out paperwork</a:t>
            </a:r>
          </a:p>
          <a:p>
            <a:pPr marL="0" indent="0">
              <a:buNone/>
              <a:defRPr/>
            </a:pPr>
            <a:endParaRPr lang="en-US" sz="2000" dirty="0"/>
          </a:p>
          <a:p>
            <a:pPr marL="0" indent="0">
              <a:buNone/>
              <a:defRPr/>
            </a:pPr>
            <a:endParaRPr lang="en-US" sz="2000" dirty="0"/>
          </a:p>
          <a:p>
            <a:pPr>
              <a:defRPr/>
            </a:pPr>
            <a:endParaRPr lang="en-US" sz="2000" dirty="0"/>
          </a:p>
        </p:txBody>
      </p:sp>
    </p:spTree>
    <p:extLst>
      <p:ext uri="{BB962C8B-B14F-4D97-AF65-F5344CB8AC3E}">
        <p14:creationId xmlns:p14="http://schemas.microsoft.com/office/powerpoint/2010/main" val="39563316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ChangeArrowheads="1"/>
          </p:cNvSpPr>
          <p:nvPr>
            <p:ph type="title"/>
          </p:nvPr>
        </p:nvSpPr>
        <p:spPr>
          <a:xfrm>
            <a:off x="455614" y="228601"/>
            <a:ext cx="8154986" cy="1295399"/>
          </a:xfrm>
        </p:spPr>
        <p:txBody>
          <a:bodyPr>
            <a:normAutofit fontScale="90000"/>
          </a:bodyPr>
          <a:lstStyle/>
          <a:p>
            <a:pPr algn="ctr">
              <a:defRPr/>
            </a:pPr>
            <a:br>
              <a:rPr lang="en-US" sz="2200" dirty="0"/>
            </a:br>
            <a:r>
              <a:rPr lang="en-US" sz="4000" dirty="0"/>
              <a:t>Students Carrying Medication</a:t>
            </a:r>
            <a:br>
              <a:rPr lang="en-US" sz="2200" dirty="0"/>
            </a:br>
            <a:br>
              <a:rPr lang="en-US" sz="2200" dirty="0"/>
            </a:br>
            <a:br>
              <a:rPr lang="en-US" sz="4000" dirty="0"/>
            </a:br>
            <a:br>
              <a:rPr lang="en-US" sz="2400" dirty="0">
                <a:solidFill>
                  <a:srgbClr val="FFFF00"/>
                </a:solidFill>
                <a:latin typeface="Tahoma" pitchFamily="34" charset="0"/>
              </a:rPr>
            </a:br>
            <a:endParaRPr lang="en-US" sz="2400" dirty="0"/>
          </a:p>
        </p:txBody>
      </p:sp>
      <p:sp>
        <p:nvSpPr>
          <p:cNvPr id="154628" name="Rectangle 4"/>
          <p:cNvSpPr>
            <a:spLocks noGrp="1" noChangeArrowheads="1"/>
          </p:cNvSpPr>
          <p:nvPr>
            <p:ph type="body" sz="half" idx="2"/>
          </p:nvPr>
        </p:nvSpPr>
        <p:spPr>
          <a:xfrm>
            <a:off x="609600" y="1524000"/>
            <a:ext cx="7924800" cy="5029200"/>
          </a:xfrm>
        </p:spPr>
        <p:txBody>
          <a:bodyPr>
            <a:normAutofit lnSpcReduction="10000"/>
          </a:bodyPr>
          <a:lstStyle/>
          <a:p>
            <a:pPr marL="3657600" lvl="8" indent="0">
              <a:buNone/>
              <a:defRPr/>
            </a:pPr>
            <a:endParaRPr lang="en-US" sz="1400" dirty="0"/>
          </a:p>
          <a:p>
            <a:pPr>
              <a:defRPr/>
            </a:pPr>
            <a:r>
              <a:rPr lang="en-US" sz="2000" dirty="0"/>
              <a:t> </a:t>
            </a:r>
            <a:r>
              <a:rPr lang="en-US" sz="2000" dirty="0">
                <a:solidFill>
                  <a:srgbClr val="001D35"/>
                </a:solidFill>
                <a:latin typeface="Google Sans"/>
              </a:rPr>
              <a:t>Students can possess and self-administer over-the-counter headache medication on school property and at school-sponsored events without a physician's note or prescription, as long as it is a (FDA)-regulated product intended for over-the-counter headache treatment. Students are responsible for using the medication solely for themselves. Medication should be in original bottle.</a:t>
            </a:r>
          </a:p>
          <a:p>
            <a:pPr>
              <a:defRPr/>
            </a:pPr>
            <a:r>
              <a:rPr lang="en-US" sz="2000" dirty="0">
                <a:solidFill>
                  <a:srgbClr val="001D35"/>
                </a:solidFill>
                <a:latin typeface="Google Sans"/>
              </a:rPr>
              <a:t>Students may carry an Inhaler, Epinephrine, Pancreatic Enzymes, Diabetes Medication and Supplies</a:t>
            </a:r>
            <a:r>
              <a:rPr lang="en-US" sz="2000" b="1" dirty="0">
                <a:solidFill>
                  <a:srgbClr val="001D35"/>
                </a:solidFill>
                <a:latin typeface="Google Sans"/>
              </a:rPr>
              <a:t> only </a:t>
            </a:r>
            <a:r>
              <a:rPr lang="en-US" sz="2000" dirty="0">
                <a:solidFill>
                  <a:srgbClr val="001D35"/>
                </a:solidFill>
                <a:latin typeface="Google Sans"/>
              </a:rPr>
              <a:t>if the following is complete</a:t>
            </a:r>
          </a:p>
          <a:p>
            <a:pPr lvl="2" indent="-342900">
              <a:buFont typeface="+mj-lt"/>
              <a:buAutoNum type="arabicPeriod"/>
              <a:defRPr/>
            </a:pPr>
            <a:r>
              <a:rPr lang="en-US" sz="1600" b="1" dirty="0"/>
              <a:t>Physician must Sign part 3 of the Dispersion of Medication Form</a:t>
            </a:r>
          </a:p>
          <a:p>
            <a:pPr lvl="2" indent="-342900">
              <a:buFont typeface="+mj-lt"/>
              <a:buAutoNum type="arabicPeriod"/>
              <a:defRPr/>
            </a:pPr>
            <a:r>
              <a:rPr lang="en-US" sz="1600" b="1" dirty="0"/>
              <a:t>Physician must check the carry and self administration box.</a:t>
            </a:r>
          </a:p>
          <a:p>
            <a:pPr lvl="2" indent="-342900">
              <a:buFont typeface="+mj-lt"/>
              <a:buAutoNum type="arabicPeriod"/>
              <a:defRPr/>
            </a:pPr>
            <a:r>
              <a:rPr lang="en-US" sz="1600" b="1" dirty="0"/>
              <a:t>Parent must sign part 4 of the Dispersion of Medication Form</a:t>
            </a:r>
          </a:p>
          <a:p>
            <a:pPr lvl="2" indent="-342900">
              <a:buFont typeface="+mj-lt"/>
              <a:buAutoNum type="arabicPeriod"/>
              <a:defRPr/>
            </a:pPr>
            <a:r>
              <a:rPr lang="en-US" sz="1600" b="1" dirty="0"/>
              <a:t>Student will be given a copy of this form to carry with the medication.</a:t>
            </a:r>
          </a:p>
          <a:p>
            <a:pPr lvl="2" indent="-342900">
              <a:buFont typeface="+mj-lt"/>
              <a:buAutoNum type="arabicPeriod"/>
              <a:defRPr/>
            </a:pPr>
            <a:r>
              <a:rPr lang="en-US" sz="1600" b="1" dirty="0"/>
              <a:t>This form will be placed in the Medication book.</a:t>
            </a:r>
          </a:p>
        </p:txBody>
      </p:sp>
    </p:spTree>
    <p:extLst>
      <p:ext uri="{BB962C8B-B14F-4D97-AF65-F5344CB8AC3E}">
        <p14:creationId xmlns:p14="http://schemas.microsoft.com/office/powerpoint/2010/main" val="35265529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ChangeArrowheads="1"/>
          </p:cNvSpPr>
          <p:nvPr>
            <p:ph type="title"/>
          </p:nvPr>
        </p:nvSpPr>
        <p:spPr>
          <a:xfrm>
            <a:off x="455614" y="228601"/>
            <a:ext cx="8154986" cy="1295399"/>
          </a:xfrm>
        </p:spPr>
        <p:txBody>
          <a:bodyPr>
            <a:normAutofit fontScale="90000"/>
          </a:bodyPr>
          <a:lstStyle/>
          <a:p>
            <a:pPr algn="ctr">
              <a:defRPr/>
            </a:pPr>
            <a:br>
              <a:rPr lang="en-US" sz="2200" dirty="0"/>
            </a:br>
            <a:r>
              <a:rPr lang="en-US" sz="4000" dirty="0"/>
              <a:t>IMPORTANT</a:t>
            </a:r>
            <a:br>
              <a:rPr lang="en-US" sz="2200" dirty="0"/>
            </a:br>
            <a:br>
              <a:rPr lang="en-US" sz="2200" dirty="0"/>
            </a:br>
            <a:br>
              <a:rPr lang="en-US" sz="4000" dirty="0"/>
            </a:br>
            <a:br>
              <a:rPr lang="en-US" sz="2400" dirty="0">
                <a:solidFill>
                  <a:srgbClr val="FFFF00"/>
                </a:solidFill>
                <a:latin typeface="Tahoma" pitchFamily="34" charset="0"/>
              </a:rPr>
            </a:br>
            <a:endParaRPr lang="en-US" sz="2400" dirty="0"/>
          </a:p>
        </p:txBody>
      </p:sp>
      <p:sp>
        <p:nvSpPr>
          <p:cNvPr id="154628" name="Rectangle 4"/>
          <p:cNvSpPr>
            <a:spLocks noGrp="1" noChangeArrowheads="1"/>
          </p:cNvSpPr>
          <p:nvPr>
            <p:ph type="body" sz="half" idx="2"/>
          </p:nvPr>
        </p:nvSpPr>
        <p:spPr>
          <a:xfrm>
            <a:off x="609600" y="1524000"/>
            <a:ext cx="7924800" cy="5029200"/>
          </a:xfrm>
        </p:spPr>
        <p:txBody>
          <a:bodyPr>
            <a:normAutofit fontScale="92500" lnSpcReduction="20000"/>
          </a:bodyPr>
          <a:lstStyle/>
          <a:p>
            <a:pPr marL="3657600" lvl="8" indent="0">
              <a:buNone/>
              <a:defRPr/>
            </a:pPr>
            <a:endParaRPr lang="en-US" sz="1400" dirty="0"/>
          </a:p>
          <a:p>
            <a:pPr>
              <a:defRPr/>
            </a:pPr>
            <a:r>
              <a:rPr lang="en-US" sz="2000" dirty="0"/>
              <a:t> </a:t>
            </a:r>
            <a:r>
              <a:rPr lang="en-US" sz="2000" dirty="0">
                <a:solidFill>
                  <a:srgbClr val="001D35"/>
                </a:solidFill>
                <a:latin typeface="Google Sans"/>
              </a:rPr>
              <a:t>All medication must be in the original bottle. </a:t>
            </a:r>
            <a:br>
              <a:rPr lang="en-US" sz="2000" dirty="0">
                <a:solidFill>
                  <a:srgbClr val="001D35"/>
                </a:solidFill>
                <a:latin typeface="Google Sans"/>
              </a:rPr>
            </a:br>
            <a:r>
              <a:rPr lang="en-US" sz="2000" dirty="0">
                <a:solidFill>
                  <a:srgbClr val="001D35"/>
                </a:solidFill>
                <a:latin typeface="Google Sans"/>
              </a:rPr>
              <a:t>Do not take medication if it is different colors, shapes and sizes. </a:t>
            </a:r>
          </a:p>
          <a:p>
            <a:pPr>
              <a:defRPr/>
            </a:pPr>
            <a:r>
              <a:rPr lang="en-US" sz="2000" dirty="0">
                <a:solidFill>
                  <a:srgbClr val="001D35"/>
                </a:solidFill>
                <a:latin typeface="Google Sans"/>
              </a:rPr>
              <a:t>Medication must be counted. </a:t>
            </a:r>
          </a:p>
          <a:p>
            <a:pPr>
              <a:defRPr/>
            </a:pPr>
            <a:r>
              <a:rPr lang="en-US" sz="2000" dirty="0">
                <a:solidFill>
                  <a:srgbClr val="001D35"/>
                </a:solidFill>
                <a:latin typeface="Google Sans"/>
              </a:rPr>
              <a:t>Morning medication doses should be given at home. Morning doses need approval by the RN supervisor and will only be given for extenuating circumstances. </a:t>
            </a:r>
          </a:p>
          <a:p>
            <a:pPr>
              <a:defRPr/>
            </a:pPr>
            <a:r>
              <a:rPr lang="en-US" sz="2000" dirty="0">
                <a:solidFill>
                  <a:srgbClr val="001D35"/>
                </a:solidFill>
                <a:latin typeface="Google Sans"/>
              </a:rPr>
              <a:t>Medications must be FDA approved.</a:t>
            </a:r>
          </a:p>
          <a:p>
            <a:pPr>
              <a:defRPr/>
            </a:pPr>
            <a:r>
              <a:rPr lang="en-US" sz="2000" dirty="0">
                <a:solidFill>
                  <a:srgbClr val="001D35"/>
                </a:solidFill>
                <a:latin typeface="Google Sans"/>
              </a:rPr>
              <a:t>Medications cannot be expired. Emergency medications and Inhalers will have a label expiration date as well as a medication expiration date.</a:t>
            </a:r>
          </a:p>
          <a:p>
            <a:pPr>
              <a:defRPr/>
            </a:pPr>
            <a:r>
              <a:rPr lang="en-US" sz="2000" dirty="0">
                <a:solidFill>
                  <a:srgbClr val="001D35"/>
                </a:solidFill>
                <a:latin typeface="Google Sans"/>
              </a:rPr>
              <a:t>Do not discuss student’s medical care with other staff.</a:t>
            </a:r>
          </a:p>
          <a:p>
            <a:pPr>
              <a:defRPr/>
            </a:pPr>
            <a:r>
              <a:rPr lang="en-US" sz="2000" dirty="0">
                <a:solidFill>
                  <a:srgbClr val="001D35"/>
                </a:solidFill>
                <a:latin typeface="Google Sans"/>
              </a:rPr>
              <a:t>Do not use white out. Draw a line through error and </a:t>
            </a:r>
            <a:r>
              <a:rPr lang="en-US" sz="2000" dirty="0" err="1">
                <a:solidFill>
                  <a:srgbClr val="001D35"/>
                </a:solidFill>
                <a:latin typeface="Google Sans"/>
              </a:rPr>
              <a:t>intial</a:t>
            </a:r>
            <a:r>
              <a:rPr lang="en-US" sz="2000" dirty="0">
                <a:solidFill>
                  <a:srgbClr val="001D35"/>
                </a:solidFill>
                <a:latin typeface="Google Sans"/>
              </a:rPr>
              <a:t>.</a:t>
            </a:r>
          </a:p>
          <a:p>
            <a:pPr>
              <a:defRPr/>
            </a:pPr>
            <a:r>
              <a:rPr lang="en-US" sz="2000" dirty="0">
                <a:solidFill>
                  <a:srgbClr val="001D35"/>
                </a:solidFill>
                <a:latin typeface="Google Sans"/>
              </a:rPr>
              <a:t>When taking in a refill- If the label reads differently than the Dispersion of Medication form, you MUST fill out a new Dispersion of Medication form.</a:t>
            </a:r>
          </a:p>
          <a:p>
            <a:pPr>
              <a:defRPr/>
            </a:pPr>
            <a:r>
              <a:rPr lang="en-US" sz="2000" dirty="0">
                <a:solidFill>
                  <a:srgbClr val="001D35"/>
                </a:solidFill>
                <a:latin typeface="Google Sans"/>
              </a:rPr>
              <a:t>Medication must be age appropriate.</a:t>
            </a:r>
          </a:p>
          <a:p>
            <a:pPr marL="0" indent="0">
              <a:buNone/>
              <a:defRPr/>
            </a:pPr>
            <a:r>
              <a:rPr lang="en-US" sz="2000" dirty="0">
                <a:solidFill>
                  <a:srgbClr val="001D35"/>
                </a:solidFill>
                <a:latin typeface="Google Sans"/>
              </a:rPr>
              <a:t> </a:t>
            </a:r>
          </a:p>
          <a:p>
            <a:pPr>
              <a:defRPr/>
            </a:pPr>
            <a:endParaRPr lang="en-US" sz="2000" dirty="0">
              <a:solidFill>
                <a:srgbClr val="001D35"/>
              </a:solidFill>
              <a:latin typeface="Google Sans"/>
            </a:endParaRPr>
          </a:p>
          <a:p>
            <a:pPr>
              <a:defRPr/>
            </a:pPr>
            <a:endParaRPr lang="en-US" sz="2000" dirty="0">
              <a:solidFill>
                <a:srgbClr val="001D35"/>
              </a:solidFill>
              <a:latin typeface="Google Sans"/>
            </a:endParaRPr>
          </a:p>
        </p:txBody>
      </p:sp>
    </p:spTree>
    <p:extLst>
      <p:ext uri="{BB962C8B-B14F-4D97-AF65-F5344CB8AC3E}">
        <p14:creationId xmlns:p14="http://schemas.microsoft.com/office/powerpoint/2010/main" val="42349258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ChangeArrowheads="1"/>
          </p:cNvSpPr>
          <p:nvPr>
            <p:ph type="title"/>
          </p:nvPr>
        </p:nvSpPr>
        <p:spPr>
          <a:xfrm>
            <a:off x="455614" y="228601"/>
            <a:ext cx="8154986" cy="1295399"/>
          </a:xfrm>
        </p:spPr>
        <p:txBody>
          <a:bodyPr>
            <a:normAutofit fontScale="90000"/>
          </a:bodyPr>
          <a:lstStyle/>
          <a:p>
            <a:pPr algn="ctr">
              <a:defRPr/>
            </a:pPr>
            <a:br>
              <a:rPr lang="en-US" sz="2200" dirty="0"/>
            </a:br>
            <a:r>
              <a:rPr lang="en-US" sz="2700" dirty="0"/>
              <a:t>8 RIGHTS OF MEDICATION</a:t>
            </a:r>
            <a:br>
              <a:rPr lang="en-US" sz="2700" dirty="0"/>
            </a:br>
            <a:r>
              <a:rPr lang="en-US" sz="2700" dirty="0">
                <a:solidFill>
                  <a:srgbClr val="FF0000"/>
                </a:solidFill>
              </a:rPr>
              <a:t>EVERY STUDENT EVERY DOSE</a:t>
            </a:r>
            <a:br>
              <a:rPr lang="en-US" sz="3200" dirty="0"/>
            </a:br>
            <a:br>
              <a:rPr lang="en-US" sz="2200" dirty="0"/>
            </a:br>
            <a:br>
              <a:rPr lang="en-US" sz="2200" dirty="0"/>
            </a:br>
            <a:br>
              <a:rPr lang="en-US" sz="4000" dirty="0"/>
            </a:br>
            <a:br>
              <a:rPr lang="en-US" sz="2400" dirty="0">
                <a:solidFill>
                  <a:srgbClr val="FFFF00"/>
                </a:solidFill>
                <a:latin typeface="Tahoma" pitchFamily="34" charset="0"/>
              </a:rPr>
            </a:br>
            <a:endParaRPr lang="en-US" sz="2400" dirty="0"/>
          </a:p>
        </p:txBody>
      </p:sp>
      <p:sp>
        <p:nvSpPr>
          <p:cNvPr id="154628" name="Rectangle 4"/>
          <p:cNvSpPr>
            <a:spLocks noGrp="1" noChangeArrowheads="1"/>
          </p:cNvSpPr>
          <p:nvPr>
            <p:ph type="body" sz="half" idx="2"/>
          </p:nvPr>
        </p:nvSpPr>
        <p:spPr>
          <a:xfrm>
            <a:off x="609600" y="1143000"/>
            <a:ext cx="7924800" cy="5410200"/>
          </a:xfrm>
        </p:spPr>
        <p:txBody>
          <a:bodyPr>
            <a:normAutofit fontScale="85000" lnSpcReduction="10000"/>
          </a:bodyPr>
          <a:lstStyle/>
          <a:p>
            <a:pPr marL="0" indent="0">
              <a:buNone/>
              <a:defRPr/>
            </a:pPr>
            <a:endParaRPr lang="en-US" sz="2000" dirty="0">
              <a:solidFill>
                <a:srgbClr val="001D35"/>
              </a:solidFill>
              <a:latin typeface="Google Sans"/>
            </a:endParaRPr>
          </a:p>
          <a:p>
            <a:pPr marL="0" indent="0">
              <a:buNone/>
              <a:defRPr/>
            </a:pPr>
            <a:r>
              <a:rPr lang="en-US" sz="2000" b="1" dirty="0">
                <a:solidFill>
                  <a:srgbClr val="001D35"/>
                </a:solidFill>
                <a:latin typeface="Google Sans"/>
              </a:rPr>
              <a:t> Right Student: </a:t>
            </a:r>
            <a:r>
              <a:rPr lang="en-US" sz="2000" dirty="0">
                <a:solidFill>
                  <a:srgbClr val="001D35"/>
                </a:solidFill>
                <a:latin typeface="Google Sans"/>
              </a:rPr>
              <a:t>Ask the student to say his or her name and compare this to the name on the medication label. If the student is unable to state his name, another staff member who knows the student should be asked.</a:t>
            </a:r>
          </a:p>
          <a:p>
            <a:pPr marL="0" indent="0">
              <a:buNone/>
              <a:defRPr/>
            </a:pPr>
            <a:r>
              <a:rPr lang="en-US" sz="2000" b="1" dirty="0">
                <a:solidFill>
                  <a:srgbClr val="001D35"/>
                </a:solidFill>
                <a:latin typeface="Google Sans"/>
              </a:rPr>
              <a:t>Right Medication</a:t>
            </a:r>
            <a:r>
              <a:rPr lang="en-US" sz="2000" dirty="0">
                <a:solidFill>
                  <a:srgbClr val="001D35"/>
                </a:solidFill>
                <a:latin typeface="Google Sans"/>
              </a:rPr>
              <a:t>: Compare the medication name on the Authorization form with the label on the medication container.</a:t>
            </a:r>
          </a:p>
          <a:p>
            <a:pPr marL="0" indent="0">
              <a:buNone/>
              <a:defRPr/>
            </a:pPr>
            <a:r>
              <a:rPr lang="en-US" sz="2000" b="1" dirty="0">
                <a:solidFill>
                  <a:srgbClr val="001D35"/>
                </a:solidFill>
                <a:latin typeface="Google Sans"/>
              </a:rPr>
              <a:t>Right Dose</a:t>
            </a:r>
            <a:r>
              <a:rPr lang="en-US" sz="2000" dirty="0">
                <a:solidFill>
                  <a:srgbClr val="001D35"/>
                </a:solidFill>
                <a:latin typeface="Google Sans"/>
              </a:rPr>
              <a:t>: Compare the dose listed on the Authorization form and the dose printed on the medication label.</a:t>
            </a:r>
          </a:p>
          <a:p>
            <a:pPr marL="0" indent="0">
              <a:buNone/>
              <a:defRPr/>
            </a:pPr>
            <a:r>
              <a:rPr lang="en-US" sz="2000" b="1" dirty="0">
                <a:solidFill>
                  <a:srgbClr val="001D35"/>
                </a:solidFill>
                <a:latin typeface="Google Sans"/>
              </a:rPr>
              <a:t>Right Route</a:t>
            </a:r>
            <a:r>
              <a:rPr lang="en-US" sz="2000" dirty="0">
                <a:solidFill>
                  <a:srgbClr val="001D35"/>
                </a:solidFill>
                <a:latin typeface="Google Sans"/>
              </a:rPr>
              <a:t>: Administer the medication by the route specified on the Authorization form and the medication label. Route may be oral, nasal, inhale, rectal, topical etc.</a:t>
            </a:r>
          </a:p>
          <a:p>
            <a:pPr marL="0" indent="0">
              <a:buNone/>
              <a:defRPr/>
            </a:pPr>
            <a:r>
              <a:rPr lang="en-US" sz="2000" b="1" dirty="0">
                <a:solidFill>
                  <a:srgbClr val="001D35"/>
                </a:solidFill>
                <a:latin typeface="Google Sans"/>
              </a:rPr>
              <a:t>Right Time</a:t>
            </a:r>
            <a:r>
              <a:rPr lang="en-US" sz="2000" dirty="0">
                <a:solidFill>
                  <a:srgbClr val="001D35"/>
                </a:solidFill>
                <a:latin typeface="Google Sans"/>
              </a:rPr>
              <a:t>: The medication should be given within 1 hour of the prescribed time (no more than 1 hour before or 1 hour after the ordered administration time) on the Authorization form and medication label. For some medications, such as insulin, medication should be timed appropriately with a meal.</a:t>
            </a:r>
          </a:p>
          <a:p>
            <a:pPr marL="0" indent="0">
              <a:buNone/>
              <a:defRPr/>
            </a:pPr>
            <a:r>
              <a:rPr lang="en-US" sz="2000" b="1" dirty="0">
                <a:solidFill>
                  <a:srgbClr val="001D35"/>
                </a:solidFill>
                <a:latin typeface="Google Sans"/>
              </a:rPr>
              <a:t>Right Documentation</a:t>
            </a:r>
            <a:r>
              <a:rPr lang="en-US" sz="2000" dirty="0">
                <a:solidFill>
                  <a:srgbClr val="001D35"/>
                </a:solidFill>
                <a:latin typeface="Google Sans"/>
              </a:rPr>
              <a:t>: Each medication administered must be documented</a:t>
            </a:r>
            <a:r>
              <a:rPr lang="en-US" sz="2000" b="1" dirty="0">
                <a:solidFill>
                  <a:srgbClr val="001D35"/>
                </a:solidFill>
                <a:latin typeface="Google Sans"/>
              </a:rPr>
              <a:t> immediately </a:t>
            </a:r>
            <a:r>
              <a:rPr lang="en-US" sz="2000" dirty="0">
                <a:solidFill>
                  <a:srgbClr val="001D35"/>
                </a:solidFill>
                <a:latin typeface="Google Sans"/>
              </a:rPr>
              <a:t>as it is taken.  </a:t>
            </a:r>
          </a:p>
          <a:p>
            <a:pPr marL="0" indent="0">
              <a:buNone/>
              <a:defRPr/>
            </a:pPr>
            <a:r>
              <a:rPr lang="en-US" sz="2000" b="1" dirty="0">
                <a:solidFill>
                  <a:srgbClr val="001D35"/>
                </a:solidFill>
                <a:latin typeface="Google Sans"/>
              </a:rPr>
              <a:t>Right Expiration</a:t>
            </a:r>
            <a:r>
              <a:rPr lang="en-US" sz="2000" dirty="0">
                <a:solidFill>
                  <a:srgbClr val="001D35"/>
                </a:solidFill>
                <a:latin typeface="Google Sans"/>
              </a:rPr>
              <a:t>: Check the medication expiration date and the label expiration date.</a:t>
            </a:r>
          </a:p>
          <a:p>
            <a:pPr marL="0" indent="0">
              <a:buNone/>
              <a:defRPr/>
            </a:pPr>
            <a:r>
              <a:rPr lang="en-US" sz="2000" b="1" dirty="0">
                <a:solidFill>
                  <a:srgbClr val="001D35"/>
                </a:solidFill>
                <a:latin typeface="Google Sans"/>
              </a:rPr>
              <a:t>Right to Refuse: </a:t>
            </a:r>
            <a:r>
              <a:rPr lang="en-US" sz="2000" dirty="0">
                <a:solidFill>
                  <a:srgbClr val="001D35"/>
                </a:solidFill>
                <a:latin typeface="Google Sans"/>
              </a:rPr>
              <a:t>Do NOT force a student to take medication.</a:t>
            </a:r>
          </a:p>
          <a:p>
            <a:pPr marL="0" indent="0">
              <a:buNone/>
              <a:defRPr/>
            </a:pPr>
            <a:endParaRPr lang="en-US" sz="2000" dirty="0">
              <a:solidFill>
                <a:srgbClr val="001D35"/>
              </a:solidFill>
              <a:latin typeface="Google Sans"/>
            </a:endParaRPr>
          </a:p>
          <a:p>
            <a:pPr>
              <a:defRPr/>
            </a:pPr>
            <a:endParaRPr lang="en-US" sz="2000" dirty="0">
              <a:solidFill>
                <a:srgbClr val="001D35"/>
              </a:solidFill>
              <a:latin typeface="Google Sans"/>
            </a:endParaRPr>
          </a:p>
          <a:p>
            <a:pPr>
              <a:defRPr/>
            </a:pPr>
            <a:endParaRPr lang="en-US" sz="2000" dirty="0">
              <a:solidFill>
                <a:srgbClr val="001D35"/>
              </a:solidFill>
              <a:latin typeface="Google Sans"/>
            </a:endParaRPr>
          </a:p>
        </p:txBody>
      </p:sp>
    </p:spTree>
    <p:extLst>
      <p:ext uri="{BB962C8B-B14F-4D97-AF65-F5344CB8AC3E}">
        <p14:creationId xmlns:p14="http://schemas.microsoft.com/office/powerpoint/2010/main" val="38613702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ChangeArrowheads="1"/>
          </p:cNvSpPr>
          <p:nvPr>
            <p:ph type="title"/>
          </p:nvPr>
        </p:nvSpPr>
        <p:spPr>
          <a:xfrm>
            <a:off x="455614" y="228601"/>
            <a:ext cx="8154986" cy="838199"/>
          </a:xfrm>
        </p:spPr>
        <p:txBody>
          <a:bodyPr>
            <a:normAutofit fontScale="90000"/>
          </a:bodyPr>
          <a:lstStyle/>
          <a:p>
            <a:pPr algn="ctr">
              <a:defRPr/>
            </a:pPr>
            <a:r>
              <a:rPr lang="en-US" sz="4000" dirty="0"/>
              <a:t>MEDICATION ERRORS</a:t>
            </a:r>
            <a:br>
              <a:rPr lang="en-US" sz="4000" dirty="0"/>
            </a:br>
            <a:br>
              <a:rPr lang="en-US" sz="2200" dirty="0"/>
            </a:br>
            <a:br>
              <a:rPr lang="en-US" sz="2200" dirty="0"/>
            </a:br>
            <a:br>
              <a:rPr lang="en-US" sz="4000" dirty="0"/>
            </a:br>
            <a:br>
              <a:rPr lang="en-US" sz="2400" dirty="0">
                <a:solidFill>
                  <a:srgbClr val="FFFF00"/>
                </a:solidFill>
                <a:latin typeface="Tahoma" pitchFamily="34" charset="0"/>
              </a:rPr>
            </a:br>
            <a:endParaRPr lang="en-US" sz="2400" dirty="0"/>
          </a:p>
        </p:txBody>
      </p:sp>
      <p:sp>
        <p:nvSpPr>
          <p:cNvPr id="154628" name="Rectangle 4"/>
          <p:cNvSpPr>
            <a:spLocks noGrp="1" noChangeArrowheads="1"/>
          </p:cNvSpPr>
          <p:nvPr>
            <p:ph type="body" sz="half" idx="2"/>
          </p:nvPr>
        </p:nvSpPr>
        <p:spPr>
          <a:xfrm>
            <a:off x="609600" y="838200"/>
            <a:ext cx="7924800" cy="5715000"/>
          </a:xfrm>
        </p:spPr>
        <p:txBody>
          <a:bodyPr>
            <a:normAutofit/>
          </a:bodyPr>
          <a:lstStyle/>
          <a:p>
            <a:pPr marL="3657600" lvl="8" indent="0">
              <a:buNone/>
              <a:defRPr/>
            </a:pPr>
            <a:endParaRPr lang="en-US" sz="1400" dirty="0"/>
          </a:p>
          <a:p>
            <a:pPr>
              <a:defRPr/>
            </a:pPr>
            <a:r>
              <a:rPr lang="en-US" sz="2000" dirty="0"/>
              <a:t> If a medication error occurs, complete a Medication Error form and submit within 24 hours to Betty Hagans Health Services Coordinator (fax 850-469-5346).</a:t>
            </a:r>
          </a:p>
          <a:p>
            <a:pPr marL="0" indent="0" algn="ctr">
              <a:buNone/>
              <a:defRPr/>
            </a:pPr>
            <a:r>
              <a:rPr lang="en-US" sz="2000" dirty="0">
                <a:hlinkClick r:id="rId3" action="ppaction://hlinkfile"/>
              </a:rPr>
              <a:t>Medication Error Report 6-5-24 (1).pdf</a:t>
            </a:r>
            <a:endParaRPr lang="en-US" sz="2000" dirty="0"/>
          </a:p>
          <a:p>
            <a:pPr>
              <a:defRPr/>
            </a:pPr>
            <a:r>
              <a:rPr lang="en-US" sz="2000" dirty="0"/>
              <a:t>Medication errors and adverse reactions must be documented on the back of the Student medication record by district staff. Health Clinic staff will document in focus in the daily visit log.</a:t>
            </a:r>
          </a:p>
          <a:p>
            <a:pPr>
              <a:buNone/>
              <a:defRPr/>
            </a:pPr>
            <a:endParaRPr lang="en-US" sz="1100" dirty="0"/>
          </a:p>
          <a:p>
            <a:pPr>
              <a:defRPr/>
            </a:pPr>
            <a:r>
              <a:rPr lang="en-US" sz="2000" dirty="0">
                <a:solidFill>
                  <a:srgbClr val="C00000"/>
                </a:solidFill>
              </a:rPr>
              <a:t>Alert: Notify principal, RN supervisor, Health Services Coordinator, and parent of error.</a:t>
            </a:r>
          </a:p>
          <a:p>
            <a:pPr>
              <a:defRPr/>
            </a:pPr>
            <a:endParaRPr lang="en-US" sz="2000" dirty="0">
              <a:solidFill>
                <a:srgbClr val="001D35"/>
              </a:solidFill>
              <a:latin typeface="Google Sans"/>
            </a:endParaRPr>
          </a:p>
          <a:p>
            <a:pPr>
              <a:defRPr/>
            </a:pPr>
            <a:endParaRPr lang="en-US" sz="2000" dirty="0">
              <a:solidFill>
                <a:srgbClr val="001D35"/>
              </a:solidFill>
              <a:latin typeface="Google Sans"/>
            </a:endParaRPr>
          </a:p>
        </p:txBody>
      </p:sp>
    </p:spTree>
    <p:extLst>
      <p:ext uri="{BB962C8B-B14F-4D97-AF65-F5344CB8AC3E}">
        <p14:creationId xmlns:p14="http://schemas.microsoft.com/office/powerpoint/2010/main" val="3691119709"/>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15473</TotalTime>
  <Words>2432</Words>
  <Application>Microsoft Office PowerPoint</Application>
  <PresentationFormat>On-screen Show (4:3)</PresentationFormat>
  <Paragraphs>272</Paragraphs>
  <Slides>33</Slides>
  <Notes>33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33</vt:i4>
      </vt:variant>
    </vt:vector>
  </HeadingPairs>
  <TitlesOfParts>
    <vt:vector size="40" baseType="lpstr">
      <vt:lpstr>Arial</vt:lpstr>
      <vt:lpstr>Century Gothic</vt:lpstr>
      <vt:lpstr>Google Sans</vt:lpstr>
      <vt:lpstr>Tahoma</vt:lpstr>
      <vt:lpstr>Times New Roman</vt:lpstr>
      <vt:lpstr>Wingdings 3</vt:lpstr>
      <vt:lpstr>Wisp</vt:lpstr>
      <vt:lpstr>Escambia County Public Schools Health Services   MEDICATION ADMINISTRATION 2025-2026</vt:lpstr>
      <vt:lpstr> Have you taken an in person class in prior years?   </vt:lpstr>
      <vt:lpstr>Health Services Webpage https://www.escambiaschools.org/health_services     </vt:lpstr>
      <vt:lpstr>Dispersion of Medication form DISPERSION OF MEDICATION FORM 6-11-2025 (28).docx       </vt:lpstr>
      <vt:lpstr>Student Medication Record (SMR) Copy of SMR Scheduled 2025-2026.xlsx Copy of SMR PRN 2025 - 2026..xlsx        </vt:lpstr>
      <vt:lpstr> Students Carrying Medication    </vt:lpstr>
      <vt:lpstr> IMPORTANT    </vt:lpstr>
      <vt:lpstr> 8 RIGHTS OF MEDICATION EVERY STUDENT EVERY DOSE     </vt:lpstr>
      <vt:lpstr>MEDICATION ERRORS     </vt:lpstr>
      <vt:lpstr>Guidelines For Management     </vt:lpstr>
      <vt:lpstr>MEDICAL EVENTS    </vt:lpstr>
      <vt:lpstr>Emergency Medications    </vt:lpstr>
      <vt:lpstr>DIABETES    </vt:lpstr>
      <vt:lpstr>RECOGNIZING HIGH BLOOD GLUCOSE    G</vt:lpstr>
      <vt:lpstr>RECOGNIZING LOW BLOOD GLUCOSE    G</vt:lpstr>
      <vt:lpstr>Diabetic Emergency Medication</vt:lpstr>
      <vt:lpstr>Diabetic Emergency Medication</vt:lpstr>
      <vt:lpstr>WHAT IS ANAPHYLAXIS?</vt:lpstr>
      <vt:lpstr>DID YOU KNOW?</vt:lpstr>
      <vt:lpstr>PowerPoint Presentation</vt:lpstr>
      <vt:lpstr>BE PREPARED </vt:lpstr>
      <vt:lpstr>EPINEPHRINE</vt:lpstr>
      <vt:lpstr>SEIZURES</vt:lpstr>
      <vt:lpstr>PowerPoint Presentation</vt:lpstr>
      <vt:lpstr>FIRST AID FOR SEIZURES</vt:lpstr>
      <vt:lpstr>WHEN IS A SEIZURE AN EMERGENCY?</vt:lpstr>
      <vt:lpstr>Vagus Nerve Stimulator (VNS)</vt:lpstr>
      <vt:lpstr>USING A VAGAL NERVE STIMULATOR</vt:lpstr>
      <vt:lpstr>EMERGENCY MEDICATIONS</vt:lpstr>
      <vt:lpstr>WHAT IS ASTHMA?</vt:lpstr>
      <vt:lpstr>SYMPTOMS OF ASTHMA ATTACK</vt:lpstr>
      <vt:lpstr>PROVIDING CARE</vt:lpstr>
      <vt:lpstr>Completion     </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Medication Training 25/26</dc:title>
  <dc:creator>Betty Hagans, MSN, RN</dc:creator>
  <cp:lastModifiedBy>Betty Hagans</cp:lastModifiedBy>
  <cp:revision>734</cp:revision>
  <cp:lastPrinted>2015-07-30T16:12:58Z</cp:lastPrinted>
  <dcterms:created xsi:type="dcterms:W3CDTF">2004-11-03T19:58:25Z</dcterms:created>
  <dcterms:modified xsi:type="dcterms:W3CDTF">2025-08-28T14:32:32Z</dcterms:modified>
</cp:coreProperties>
</file>